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69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70" r:id="rId14"/>
    <p:sldId id="271" r:id="rId15"/>
    <p:sldId id="272" r:id="rId16"/>
    <p:sldId id="274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t>19/09/2016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t>19/09/2016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t>19/09/2016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t>19/09/2016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t>19/09/2016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t>19/09/2016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t>19/09/2016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t>19/09/2016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t>19/09/2016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t>19/09/2016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B9E5-61DB-43A0-9391-12EF02928464}" type="datetimeFigureOut">
              <a:rPr lang="en-GB" smtClean="0"/>
              <a:t>19/09/2016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F8DC25-7A0A-4FC1-B7C4-43821EB4116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7F8DC25-7A0A-4FC1-B7C4-43821EB4116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D8BB9E5-61DB-43A0-9391-12EF02928464}" type="datetimeFigureOut">
              <a:rPr lang="en-GB" smtClean="0"/>
              <a:t>19/09/2016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05000"/>
            <a:ext cx="8153400" cy="2593975"/>
          </a:xfrm>
        </p:spPr>
        <p:txBody>
          <a:bodyPr/>
          <a:lstStyle/>
          <a:p>
            <a:r>
              <a:rPr lang="en-GB" sz="6000" dirty="0" smtClean="0">
                <a:latin typeface="Candara" panose="020E0502030303020204" pitchFamily="34" charset="0"/>
              </a:rPr>
              <a:t>Welcome to Year </a:t>
            </a:r>
            <a:r>
              <a:rPr lang="en-GB" sz="6000" dirty="0">
                <a:latin typeface="Candara" panose="020E0502030303020204" pitchFamily="34" charset="0"/>
              </a:rPr>
              <a:t>1</a:t>
            </a:r>
            <a:r>
              <a:rPr lang="en-GB" sz="6000" dirty="0" smtClean="0">
                <a:latin typeface="Candara" panose="020E0502030303020204" pitchFamily="34" charset="0"/>
              </a:rPr>
              <a:t> and 2 Pastoral </a:t>
            </a:r>
            <a:r>
              <a:rPr lang="en-GB" sz="6000" dirty="0" smtClean="0">
                <a:latin typeface="Candara" panose="020E0502030303020204" pitchFamily="34" charset="0"/>
              </a:rPr>
              <a:t>meeting</a:t>
            </a:r>
            <a:endParaRPr lang="en-GB" sz="6000" dirty="0"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tx2">
                    <a:lumMod val="75000"/>
                  </a:schemeClr>
                </a:solidFill>
              </a:rPr>
              <a:t>21.9.16</a:t>
            </a:r>
            <a:endParaRPr lang="en-GB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Playtime and Lunchtime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Candara" panose="020E0502030303020204" pitchFamily="34" charset="0"/>
              </a:rPr>
              <a:t>Morning</a:t>
            </a:r>
          </a:p>
          <a:p>
            <a:pPr>
              <a:buNone/>
            </a:pPr>
            <a:r>
              <a:rPr lang="en-GB" sz="2400" dirty="0">
                <a:latin typeface="Candara" panose="020E0502030303020204" pitchFamily="34" charset="0"/>
              </a:rPr>
              <a:t> </a:t>
            </a:r>
            <a:r>
              <a:rPr lang="en-GB" sz="2400" dirty="0" smtClean="0">
                <a:latin typeface="Candara" panose="020E0502030303020204" pitchFamily="34" charset="0"/>
              </a:rPr>
              <a:t>   snack – from kitchen</a:t>
            </a:r>
          </a:p>
          <a:p>
            <a:pPr>
              <a:buNone/>
            </a:pPr>
            <a:r>
              <a:rPr lang="en-GB" sz="2400" dirty="0">
                <a:latin typeface="Candara" panose="020E0502030303020204" pitchFamily="34" charset="0"/>
              </a:rPr>
              <a:t> </a:t>
            </a:r>
            <a:r>
              <a:rPr lang="en-GB" sz="2400" dirty="0" smtClean="0">
                <a:latin typeface="Candara" panose="020E0502030303020204" pitchFamily="34" charset="0"/>
              </a:rPr>
              <a:t>   healthy snack – encourage fruit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Whole school out together – areas for different types of play, encourage activity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Lunch time – whole school have 1 hr for lunch</a:t>
            </a:r>
          </a:p>
          <a:p>
            <a:pPr>
              <a:buNone/>
            </a:pPr>
            <a:r>
              <a:rPr lang="en-GB" sz="2400" dirty="0">
                <a:latin typeface="Candara" panose="020E0502030303020204" pitchFamily="34" charset="0"/>
              </a:rPr>
              <a:t> </a:t>
            </a:r>
            <a:r>
              <a:rPr lang="en-GB" sz="2400" dirty="0" smtClean="0">
                <a:latin typeface="Candara" panose="020E0502030303020204" pitchFamily="34" charset="0"/>
              </a:rPr>
              <a:t>   All eat at same time</a:t>
            </a:r>
          </a:p>
          <a:p>
            <a:pPr>
              <a:buNone/>
            </a:pPr>
            <a:r>
              <a:rPr lang="en-GB" sz="2400" dirty="0">
                <a:latin typeface="Candara" panose="020E0502030303020204" pitchFamily="34" charset="0"/>
              </a:rPr>
              <a:t> </a:t>
            </a:r>
            <a:r>
              <a:rPr lang="en-GB" sz="2400" dirty="0" smtClean="0">
                <a:latin typeface="Candara" panose="020E0502030303020204" pitchFamily="34" charset="0"/>
              </a:rPr>
              <a:t>   Staff settle children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Afternoon play is a shorter 5-10 mins – fresh air, toilet and drink stop to fit in with the class learning. </a:t>
            </a:r>
            <a:endParaRPr lang="en-GB" sz="2400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Well being 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We take well-being seriously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Important that shared information between home and school – Meet and greet/ notes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Family / pet bereavement, someone in hospital / unemployment, house move, parent split – ALL can impact on children even if not always obvious. Often children don’t want to upset the adult more by showing they are unhappy or worried.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Children can worry about school, work, friendships etc.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A happy child learns best!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Well-being lunches</a:t>
            </a:r>
            <a:endParaRPr lang="en-GB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Well-being lunches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GB" dirty="0" smtClean="0">
                <a:latin typeface="Candara" panose="020E0502030303020204" pitchFamily="34" charset="0"/>
              </a:rPr>
              <a:t>What do we want to achieve:</a:t>
            </a:r>
          </a:p>
          <a:p>
            <a:pPr lvl="0"/>
            <a:r>
              <a:rPr lang="en-GB" dirty="0" smtClean="0">
                <a:latin typeface="Candara" panose="020E0502030303020204" pitchFamily="34" charset="0"/>
              </a:rPr>
              <a:t>Let </a:t>
            </a:r>
            <a:r>
              <a:rPr lang="en-GB" dirty="0">
                <a:latin typeface="Candara" panose="020E0502030303020204" pitchFamily="34" charset="0"/>
              </a:rPr>
              <a:t>every child know they matter</a:t>
            </a:r>
          </a:p>
          <a:p>
            <a:pPr lvl="0"/>
            <a:r>
              <a:rPr lang="en-GB" dirty="0">
                <a:latin typeface="Candara" panose="020E0502030303020204" pitchFamily="34" charset="0"/>
              </a:rPr>
              <a:t>Give every child a voice</a:t>
            </a:r>
          </a:p>
          <a:p>
            <a:pPr lvl="0"/>
            <a:r>
              <a:rPr lang="en-GB" dirty="0">
                <a:latin typeface="Candara" panose="020E0502030303020204" pitchFamily="34" charset="0"/>
              </a:rPr>
              <a:t>Encourage self-belief and for each child to know that they have someone who believes in them</a:t>
            </a:r>
          </a:p>
          <a:p>
            <a:pPr lvl="0"/>
            <a:r>
              <a:rPr lang="en-GB" dirty="0">
                <a:latin typeface="Candara" panose="020E0502030303020204" pitchFamily="34" charset="0"/>
              </a:rPr>
              <a:t>Build each child’s confidence to use their voice and share their problems</a:t>
            </a:r>
          </a:p>
          <a:p>
            <a:pPr lvl="0"/>
            <a:r>
              <a:rPr lang="en-GB" dirty="0">
                <a:latin typeface="Candara" panose="020E0502030303020204" pitchFamily="34" charset="0"/>
              </a:rPr>
              <a:t>Give each child someone who will listen to them (other than their teacher/teaching assistant)</a:t>
            </a:r>
          </a:p>
          <a:p>
            <a:pPr lvl="0"/>
            <a:r>
              <a:rPr lang="en-GB" dirty="0">
                <a:latin typeface="Candara" panose="020E0502030303020204" pitchFamily="34" charset="0"/>
              </a:rPr>
              <a:t>Make each child feel safe</a:t>
            </a:r>
          </a:p>
          <a:p>
            <a:pPr lvl="0"/>
            <a:r>
              <a:rPr lang="en-GB" dirty="0">
                <a:latin typeface="Candara" panose="020E0502030303020204" pitchFamily="34" charset="0"/>
              </a:rPr>
              <a:t>Ensure each child enjoys the time they share together and have fun</a:t>
            </a:r>
          </a:p>
          <a:p>
            <a:pPr lvl="0"/>
            <a:r>
              <a:rPr lang="en-GB" dirty="0">
                <a:latin typeface="Candara" panose="020E0502030303020204" pitchFamily="34" charset="0"/>
              </a:rPr>
              <a:t>Provide the children with strategies to ‘cope</a:t>
            </a:r>
            <a:r>
              <a:rPr lang="en-GB" dirty="0" smtClean="0">
                <a:latin typeface="Candara" panose="020E0502030303020204" pitchFamily="34" charset="0"/>
              </a:rPr>
              <a:t>’ with difficulties</a:t>
            </a:r>
            <a:endParaRPr lang="en-GB" dirty="0">
              <a:latin typeface="Candara" panose="020E0502030303020204" pitchFamily="34" charset="0"/>
            </a:endParaRPr>
          </a:p>
          <a:p>
            <a:pPr lvl="0"/>
            <a:r>
              <a:rPr lang="en-GB" dirty="0">
                <a:latin typeface="Candara" panose="020E0502030303020204" pitchFamily="34" charset="0"/>
              </a:rPr>
              <a:t>Each child is well-known to adult beyond the classroom</a:t>
            </a:r>
          </a:p>
          <a:p>
            <a:pPr lvl="0"/>
            <a:r>
              <a:rPr lang="en-GB" dirty="0">
                <a:latin typeface="Candara" panose="020E0502030303020204" pitchFamily="34" charset="0"/>
              </a:rPr>
              <a:t>Build each child’s friendship groups across the </a:t>
            </a:r>
            <a:r>
              <a:rPr lang="en-GB" dirty="0" smtClean="0">
                <a:latin typeface="Candara" panose="020E0502030303020204" pitchFamily="34" charset="0"/>
              </a:rPr>
              <a:t>school</a:t>
            </a:r>
          </a:p>
          <a:p>
            <a:pPr lvl="0"/>
            <a:endParaRPr lang="en-GB" dirty="0">
              <a:latin typeface="Candara" panose="020E0502030303020204" pitchFamily="34" charset="0"/>
            </a:endParaRPr>
          </a:p>
          <a:p>
            <a:pPr lvl="0"/>
            <a:r>
              <a:rPr lang="en-GB" dirty="0" smtClean="0">
                <a:latin typeface="Candara" panose="020E0502030303020204" pitchFamily="34" charset="0"/>
              </a:rPr>
              <a:t>Meet for lunch in a group of 8/9 to have lunch with another adult who will be their ‘mentor’</a:t>
            </a:r>
          </a:p>
          <a:p>
            <a:pPr lvl="0"/>
            <a:r>
              <a:rPr lang="en-GB" dirty="0" smtClean="0">
                <a:latin typeface="Candara" panose="020E0502030303020204" pitchFamily="34" charset="0"/>
              </a:rPr>
              <a:t>Following the PHSE half termly themes: New beginnings, getting on and falling out, going for goals, good to be me, relationships and changes</a:t>
            </a:r>
          </a:p>
          <a:p>
            <a:pPr lvl="0"/>
            <a:r>
              <a:rPr lang="en-GB" dirty="0" smtClean="0">
                <a:latin typeface="Candara" panose="020E0502030303020204" pitchFamily="34" charset="0"/>
              </a:rPr>
              <a:t>Anti bullying week in November</a:t>
            </a:r>
            <a:endParaRPr lang="en-GB" dirty="0">
              <a:latin typeface="Candara" panose="020E0502030303020204" pitchFamily="34" charset="0"/>
            </a:endParaRP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Progress Meetings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Baseline children in reading, writing, maths, spelling and SPAG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Use information to target teaching for individuals, groups, whole class against end of year expectations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Show tracking grids</a:t>
            </a:r>
            <a:r>
              <a:rPr lang="en-GB" dirty="0" smtClean="0">
                <a:latin typeface="Candara" panose="020E0502030303020204" pitchFamily="34" charset="0"/>
              </a:rPr>
              <a:t>…</a:t>
            </a:r>
            <a:endParaRPr lang="en-GB" dirty="0" smtClean="0">
              <a:latin typeface="Candara" panose="020E0502030303020204" pitchFamily="34" charset="0"/>
            </a:endParaRPr>
          </a:p>
          <a:p>
            <a:r>
              <a:rPr lang="en-GB" dirty="0" smtClean="0">
                <a:latin typeface="Candara" panose="020E0502030303020204" pitchFamily="34" charset="0"/>
              </a:rPr>
              <a:t>In each year </a:t>
            </a:r>
            <a:r>
              <a:rPr lang="en-GB" dirty="0" smtClean="0">
                <a:latin typeface="Candara" panose="020E0502030303020204" pitchFamily="34" charset="0"/>
              </a:rPr>
              <a:t>  </a:t>
            </a:r>
            <a:r>
              <a:rPr lang="en-GB" dirty="0" smtClean="0">
                <a:latin typeface="Candara" panose="020E0502030303020204" pitchFamily="34" charset="0"/>
              </a:rPr>
              <a:t>we track each child’s progress against end of year objectives.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Parent progress meetings across year: share how child is getting on in school, strengths and what need to focus on.</a:t>
            </a:r>
            <a:endParaRPr lang="en-GB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Parent partnership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latin typeface="Candara" panose="020E0502030303020204" pitchFamily="34" charset="0"/>
              </a:rPr>
              <a:t>Teacher – child – parent</a:t>
            </a:r>
          </a:p>
          <a:p>
            <a:r>
              <a:rPr lang="en-GB" sz="2800" dirty="0" smtClean="0">
                <a:latin typeface="Candara" panose="020E0502030303020204" pitchFamily="34" charset="0"/>
              </a:rPr>
              <a:t>Good parent partnership offers the best outcomes for the child</a:t>
            </a:r>
          </a:p>
          <a:p>
            <a:r>
              <a:rPr lang="en-GB" sz="2800" dirty="0" smtClean="0">
                <a:latin typeface="Candara" panose="020E0502030303020204" pitchFamily="34" charset="0"/>
              </a:rPr>
              <a:t>Working together</a:t>
            </a:r>
          </a:p>
          <a:p>
            <a:r>
              <a:rPr lang="en-GB" sz="2800" dirty="0" smtClean="0">
                <a:latin typeface="Candara" panose="020E0502030303020204" pitchFamily="34" charset="0"/>
              </a:rPr>
              <a:t>Supporting the learning process at home and in school</a:t>
            </a:r>
          </a:p>
          <a:p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Any concerns…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Come and share</a:t>
            </a:r>
          </a:p>
          <a:p>
            <a:endParaRPr lang="en-GB" dirty="0">
              <a:latin typeface="Candara" panose="020E0502030303020204" pitchFamily="34" charset="0"/>
            </a:endParaRPr>
          </a:p>
          <a:p>
            <a:pPr>
              <a:buNone/>
            </a:pPr>
            <a:r>
              <a:rPr lang="en-GB" dirty="0" smtClean="0">
                <a:latin typeface="Candara" panose="020E0502030303020204" pitchFamily="34" charset="0"/>
              </a:rPr>
              <a:t>How: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Meet and Greet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Note/letter to teacher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Make an appointment for a mutually convenient time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Phone call if can’t get into school (arrange time with Debbie when both teacher and self are free)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andara" panose="020E0502030303020204" pitchFamily="34" charset="0"/>
              </a:rPr>
              <a:t>Statutory Assessments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Candara" panose="020E0502030303020204" pitchFamily="34" charset="0"/>
              </a:rPr>
              <a:t>Year 1 – June – Phonics screening</a:t>
            </a:r>
          </a:p>
          <a:p>
            <a:r>
              <a:rPr lang="en-GB" sz="2800" dirty="0" smtClean="0">
                <a:latin typeface="Candara" panose="020E0502030303020204" pitchFamily="34" charset="0"/>
              </a:rPr>
              <a:t>40 words – real and ‘alien’</a:t>
            </a:r>
          </a:p>
          <a:p>
            <a:r>
              <a:rPr lang="en-GB" sz="2800" dirty="0" smtClean="0">
                <a:latin typeface="Candara" panose="020E0502030303020204" pitchFamily="34" charset="0"/>
              </a:rPr>
              <a:t>Year 2 – SATS starting May – Reading, </a:t>
            </a:r>
            <a:r>
              <a:rPr lang="en-GB" sz="2800" dirty="0" err="1" smtClean="0">
                <a:latin typeface="Candara" panose="020E0502030303020204" pitchFamily="34" charset="0"/>
              </a:rPr>
              <a:t>SPaG</a:t>
            </a:r>
            <a:r>
              <a:rPr lang="en-GB" sz="2800" dirty="0" smtClean="0">
                <a:latin typeface="Candara" panose="020E0502030303020204" pitchFamily="34" charset="0"/>
              </a:rPr>
              <a:t>, Maths</a:t>
            </a:r>
          </a:p>
          <a:p>
            <a:r>
              <a:rPr lang="en-GB" sz="2800" dirty="0" smtClean="0">
                <a:latin typeface="Candara" panose="020E0502030303020204" pitchFamily="34" charset="0"/>
              </a:rPr>
              <a:t>   Writing assessed by school</a:t>
            </a:r>
          </a:p>
          <a:p>
            <a:endParaRPr lang="en-GB" sz="2800" dirty="0" smtClean="0">
              <a:latin typeface="Candara" panose="020E0502030303020204" pitchFamily="34" charset="0"/>
            </a:endParaRPr>
          </a:p>
          <a:p>
            <a:r>
              <a:rPr lang="en-GB" sz="2800" dirty="0" smtClean="0">
                <a:latin typeface="Candara" panose="020E0502030303020204" pitchFamily="34" charset="0"/>
              </a:rPr>
              <a:t>We will hold a SATS information evening after half term.</a:t>
            </a:r>
            <a:endParaRPr lang="en-GB" sz="28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05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Any questions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Being ready for the school day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>
                <a:latin typeface="Candara" panose="020E0502030303020204" pitchFamily="34" charset="0"/>
              </a:rPr>
              <a:t>School uniform 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Encourage independence / self organisation skills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Daily - Reading book and reading record</a:t>
            </a:r>
          </a:p>
          <a:p>
            <a:pPr>
              <a:buNone/>
            </a:pPr>
            <a:r>
              <a:rPr lang="en-GB" sz="2400" dirty="0" smtClean="0">
                <a:latin typeface="Candara" panose="020E0502030303020204" pitchFamily="34" charset="0"/>
              </a:rPr>
              <a:t>    (Explain how /when going to check)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PE kits – </a:t>
            </a:r>
            <a:r>
              <a:rPr lang="en-GB" sz="2400" dirty="0" smtClean="0">
                <a:latin typeface="Candara" panose="020E0502030303020204" pitchFamily="34" charset="0"/>
              </a:rPr>
              <a:t>Base 1 Tuesday and Friday</a:t>
            </a:r>
          </a:p>
          <a:p>
            <a:pPr lvl="5"/>
            <a:r>
              <a:rPr lang="en-GB" sz="2400" dirty="0" smtClean="0">
                <a:latin typeface="Candara" panose="020E0502030303020204" pitchFamily="34" charset="0"/>
              </a:rPr>
              <a:t>Base 2 Tuesday and Thursday</a:t>
            </a:r>
          </a:p>
          <a:p>
            <a:pPr lvl="5"/>
            <a:r>
              <a:rPr lang="en-GB" sz="2400" dirty="0" smtClean="0">
                <a:latin typeface="Candara" panose="020E0502030303020204" pitchFamily="34" charset="0"/>
              </a:rPr>
              <a:t>Tuesday with </a:t>
            </a:r>
            <a:r>
              <a:rPr lang="en-GB" sz="2400" dirty="0" err="1" smtClean="0">
                <a:latin typeface="Candara" panose="020E0502030303020204" pitchFamily="34" charset="0"/>
              </a:rPr>
              <a:t>Sportscape</a:t>
            </a:r>
            <a:endParaRPr lang="en-GB" sz="2400" dirty="0" smtClean="0">
              <a:latin typeface="Candara" panose="020E0502030303020204" pitchFamily="34" charset="0"/>
            </a:endParaRPr>
          </a:p>
          <a:p>
            <a:r>
              <a:rPr lang="en-GB" sz="2400" dirty="0" smtClean="0">
                <a:latin typeface="Candara" panose="020E0502030303020204" pitchFamily="34" charset="0"/>
              </a:rPr>
              <a:t>Homework </a:t>
            </a:r>
            <a:endParaRPr lang="en-GB" sz="2400" dirty="0" smtClean="0">
              <a:latin typeface="Candara" panose="020E0502030303020204" pitchFamily="34" charset="0"/>
            </a:endParaRPr>
          </a:p>
          <a:p>
            <a:r>
              <a:rPr lang="en-GB" sz="2400" dirty="0" smtClean="0">
                <a:latin typeface="Candara" panose="020E0502030303020204" pitchFamily="34" charset="0"/>
              </a:rPr>
              <a:t>Spellings – given on Friday for test on Thursday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Maths – </a:t>
            </a:r>
            <a:r>
              <a:rPr lang="en-GB" sz="2400" dirty="0" err="1" smtClean="0">
                <a:latin typeface="Candara" panose="020E0502030303020204" pitchFamily="34" charset="0"/>
              </a:rPr>
              <a:t>Mymaths</a:t>
            </a:r>
            <a:r>
              <a:rPr lang="en-GB" sz="2400" dirty="0" smtClean="0">
                <a:latin typeface="Candara" panose="020E0502030303020204" pitchFamily="34" charset="0"/>
              </a:rPr>
              <a:t> or a task in homework books every other week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Additional tasks as and when – letters will be sent home</a:t>
            </a:r>
          </a:p>
          <a:p>
            <a:endParaRPr lang="en-GB" sz="2800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Our day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>
                <a:latin typeface="Candara" panose="020E0502030303020204" pitchFamily="34" charset="0"/>
              </a:rPr>
              <a:t>Routines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Meet and Greet 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Morning timetable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Lunch timetable – well being lunch (x 1 weekly)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Afternoon </a:t>
            </a:r>
            <a:r>
              <a:rPr lang="en-GB" sz="2400" dirty="0" smtClean="0">
                <a:latin typeface="Candara" panose="020E0502030303020204" pitchFamily="34" charset="0"/>
              </a:rPr>
              <a:t>timetable – Year 1 from Base 1 join Base 2</a:t>
            </a:r>
            <a:endParaRPr lang="en-GB" sz="2400" dirty="0" smtClean="0">
              <a:latin typeface="Candara" panose="020E0502030303020204" pitchFamily="34" charset="0"/>
            </a:endParaRPr>
          </a:p>
          <a:p>
            <a:r>
              <a:rPr lang="en-GB" sz="2400" dirty="0" smtClean="0">
                <a:latin typeface="Candara" panose="020E0502030303020204" pitchFamily="34" charset="0"/>
              </a:rPr>
              <a:t>New ‘break’ arrangements – fit in with timetable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End of day – need to know who picking up – home time arrangements</a:t>
            </a:r>
            <a:endParaRPr lang="en-GB" sz="2400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Punctuality and attendance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Candara" panose="020E0502030303020204" pitchFamily="34" charset="0"/>
              </a:rPr>
              <a:t>Being on time – life skill, settle in with everyone, don’t have a sense of not knowing what is going on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Very important to be in school as much as possible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Miss learning and next steps, builds insecurity,</a:t>
            </a:r>
          </a:p>
          <a:p>
            <a:pPr>
              <a:buNone/>
            </a:pPr>
            <a:r>
              <a:rPr lang="en-GB" sz="2400" dirty="0" smtClean="0">
                <a:latin typeface="Candara" panose="020E0502030303020204" pitchFamily="34" charset="0"/>
              </a:rPr>
              <a:t>    gaps in knowledge, skills and understanding, </a:t>
            </a:r>
            <a:r>
              <a:rPr lang="en-GB" sz="2400" dirty="0">
                <a:latin typeface="Candara" panose="020E0502030303020204" pitchFamily="34" charset="0"/>
              </a:rPr>
              <a:t>e</a:t>
            </a:r>
            <a:r>
              <a:rPr lang="en-GB" sz="2400" dirty="0" smtClean="0">
                <a:latin typeface="Candara" panose="020E0502030303020204" pitchFamily="34" charset="0"/>
              </a:rPr>
              <a:t>ffects confidence</a:t>
            </a:r>
          </a:p>
          <a:p>
            <a:pPr>
              <a:buNone/>
            </a:pPr>
            <a:r>
              <a:rPr lang="en-GB" sz="2400" dirty="0" smtClean="0">
                <a:latin typeface="Candara" panose="020E0502030303020204" pitchFamily="34" charset="0"/>
              </a:rPr>
              <a:t>PERFECT ATTENDANCE – daily </a:t>
            </a:r>
            <a:r>
              <a:rPr lang="en-GB" sz="2400" dirty="0" smtClean="0">
                <a:latin typeface="Candara" panose="020E0502030303020204" pitchFamily="34" charset="0"/>
                <a:sym typeface="Wingdings"/>
              </a:rPr>
              <a:t> 17 days of whole class full attendance = golden time/treat</a:t>
            </a:r>
            <a:endParaRPr lang="en-GB" sz="2400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Meet and Greet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Candara" panose="020E0502030303020204" pitchFamily="34" charset="0"/>
              </a:rPr>
              <a:t>Prompt start to day for all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Any relevant information /concerns shared sooner rather than later [if not dropping off – call school or send in note with child]</a:t>
            </a:r>
          </a:p>
          <a:p>
            <a:r>
              <a:rPr lang="en-GB" sz="2400" dirty="0">
                <a:latin typeface="Candara" panose="020E0502030303020204" pitchFamily="34" charset="0"/>
              </a:rPr>
              <a:t>A</a:t>
            </a:r>
            <a:r>
              <a:rPr lang="en-GB" sz="2400" dirty="0" smtClean="0">
                <a:latin typeface="Candara" panose="020E0502030303020204" pitchFamily="34" charset="0"/>
              </a:rPr>
              <a:t>ctivities set up in class to engage children in learning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Supervision – TA in class to meet the </a:t>
            </a:r>
            <a:r>
              <a:rPr lang="en-GB" sz="2400" dirty="0" smtClean="0">
                <a:latin typeface="Candara" panose="020E0502030303020204" pitchFamily="34" charset="0"/>
              </a:rPr>
              <a:t>children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Messages to teachers on Meet and Greet – only to office if necessary</a:t>
            </a:r>
            <a:endParaRPr lang="en-GB" sz="2400" dirty="0" smtClean="0">
              <a:latin typeface="Candara" panose="020E0502030303020204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Literacy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Following each year group’s NC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Reading </a:t>
            </a:r>
            <a:r>
              <a:rPr lang="en-GB" dirty="0" smtClean="0">
                <a:latin typeface="Candara" panose="020E0502030303020204" pitchFamily="34" charset="0"/>
              </a:rPr>
              <a:t>- </a:t>
            </a:r>
            <a:r>
              <a:rPr lang="en-GB" dirty="0" smtClean="0">
                <a:latin typeface="Candara" panose="020E0502030303020204" pitchFamily="34" charset="0"/>
              </a:rPr>
              <a:t> learning to read through daily phonics sessions, share a </a:t>
            </a:r>
            <a:r>
              <a:rPr lang="en-GB" dirty="0" smtClean="0">
                <a:latin typeface="Candara" panose="020E0502030303020204" pitchFamily="34" charset="0"/>
              </a:rPr>
              <a:t>whole class story </a:t>
            </a:r>
            <a:r>
              <a:rPr lang="en-GB" dirty="0" smtClean="0">
                <a:latin typeface="Candara" panose="020E0502030303020204" pitchFamily="34" charset="0"/>
              </a:rPr>
              <a:t>every day– </a:t>
            </a:r>
            <a:r>
              <a:rPr lang="en-GB" dirty="0" smtClean="0">
                <a:latin typeface="Candara" panose="020E0502030303020204" pitchFamily="34" charset="0"/>
              </a:rPr>
              <a:t>book talk etc, group, individual </a:t>
            </a:r>
          </a:p>
          <a:p>
            <a:pPr>
              <a:buNone/>
            </a:pPr>
            <a:r>
              <a:rPr lang="en-GB" dirty="0" smtClean="0">
                <a:latin typeface="Candara" panose="020E0502030303020204" pitchFamily="34" charset="0"/>
              </a:rPr>
              <a:t>Lots of reading – balanced diet of book/types feeds into getting good ideas for writing and building up a good vocabulary</a:t>
            </a:r>
          </a:p>
          <a:p>
            <a:pPr>
              <a:buNone/>
            </a:pPr>
            <a:r>
              <a:rPr lang="en-GB" dirty="0" smtClean="0">
                <a:latin typeface="Candara" panose="020E0502030303020204" pitchFamily="34" charset="0"/>
              </a:rPr>
              <a:t>Daily reading at home – </a:t>
            </a:r>
            <a:r>
              <a:rPr lang="en-GB" dirty="0" smtClean="0">
                <a:latin typeface="Candara" panose="020E0502030303020204" pitchFamily="34" charset="0"/>
              </a:rPr>
              <a:t>please also read to your child and talk about the books</a:t>
            </a:r>
            <a:endParaRPr lang="en-GB" dirty="0" smtClean="0">
              <a:latin typeface="Candara" panose="020E0502030303020204" pitchFamily="34" charset="0"/>
            </a:endParaRPr>
          </a:p>
          <a:p>
            <a:pPr>
              <a:buNone/>
            </a:pPr>
            <a:r>
              <a:rPr lang="en-GB" dirty="0" smtClean="0">
                <a:latin typeface="Candara" panose="020E0502030303020204" pitchFamily="34" charset="0"/>
              </a:rPr>
              <a:t>Really beneficial for all children to have an adult read alongside or to the child even in Y3, 4 and 5</a:t>
            </a:r>
          </a:p>
          <a:p>
            <a:pPr>
              <a:buNone/>
            </a:pPr>
            <a:r>
              <a:rPr lang="en-GB" dirty="0" smtClean="0">
                <a:latin typeface="Candara" panose="020E0502030303020204" pitchFamily="34" charset="0"/>
              </a:rPr>
              <a:t>Each class – reading corner for book choices / library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Literacy continued…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Writing – key focus in school – writing at length and with stamina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Show Literacy working wall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Writing - a range of writing linked to or inspired by class text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Sentence work – grammar and punctuation</a:t>
            </a:r>
          </a:p>
          <a:p>
            <a:pPr>
              <a:buNone/>
            </a:pPr>
            <a:r>
              <a:rPr lang="en-GB" dirty="0">
                <a:latin typeface="Candara" panose="020E0502030303020204" pitchFamily="34" charset="0"/>
              </a:rPr>
              <a:t> </a:t>
            </a:r>
            <a:r>
              <a:rPr lang="en-GB" dirty="0" smtClean="0">
                <a:latin typeface="Candara" panose="020E0502030303020204" pitchFamily="34" charset="0"/>
              </a:rPr>
              <a:t>  Government focus on the children learning the terminology of the grammar they are </a:t>
            </a:r>
            <a:r>
              <a:rPr lang="en-GB" dirty="0" smtClean="0">
                <a:latin typeface="Candara" panose="020E0502030303020204" pitchFamily="34" charset="0"/>
              </a:rPr>
              <a:t>using</a:t>
            </a:r>
            <a:endParaRPr lang="en-GB" dirty="0" smtClean="0">
              <a:latin typeface="Candara" panose="020E0502030303020204" pitchFamily="34" charset="0"/>
            </a:endParaRPr>
          </a:p>
          <a:p>
            <a:r>
              <a:rPr lang="en-GB" dirty="0" smtClean="0">
                <a:latin typeface="Candara" panose="020E0502030303020204" pitchFamily="34" charset="0"/>
              </a:rPr>
              <a:t>First 100 High Frequency words children should be able to spell at the end of KS1</a:t>
            </a:r>
            <a:r>
              <a:rPr lang="en-GB" dirty="0" smtClean="0">
                <a:latin typeface="Candara" panose="020E0502030303020204" pitchFamily="34" charset="0"/>
              </a:rPr>
              <a:t> </a:t>
            </a:r>
            <a:endParaRPr lang="en-GB" dirty="0" smtClean="0">
              <a:latin typeface="Candara" panose="020E0502030303020204" pitchFamily="34" charset="0"/>
            </a:endParaRPr>
          </a:p>
          <a:p>
            <a:r>
              <a:rPr lang="en-GB" dirty="0" smtClean="0">
                <a:latin typeface="Candara" panose="020E0502030303020204" pitchFamily="34" charset="0"/>
              </a:rPr>
              <a:t>Practice learning a few at a time and often. Don’t learn spellings night before test – often forgotten unless a child has a very good ability in retaining spellings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Maths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Following the year group’s NC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Show Maths Working Wall – aspects of it -explain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Important: number bonds 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Times tables – learn as 4 x 6 not count on fingers so that can use the number fact </a:t>
            </a:r>
          </a:p>
          <a:p>
            <a:pPr>
              <a:buNone/>
            </a:pPr>
            <a:r>
              <a:rPr lang="en-GB" dirty="0" smtClean="0">
                <a:latin typeface="Candara" panose="020E0502030303020204" pitchFamily="34" charset="0"/>
              </a:rPr>
              <a:t>     e.g. 4 x 6 =24 so 24 /4 = 6 or 40 x 6 = 240</a:t>
            </a:r>
          </a:p>
          <a:p>
            <a:pPr>
              <a:buNone/>
            </a:pPr>
            <a:r>
              <a:rPr lang="en-GB" dirty="0">
                <a:latin typeface="Candara" panose="020E0502030303020204" pitchFamily="34" charset="0"/>
              </a:rPr>
              <a:t> </a:t>
            </a:r>
            <a:r>
              <a:rPr lang="en-GB" dirty="0" smtClean="0">
                <a:latin typeface="Candara" panose="020E0502030303020204" pitchFamily="34" charset="0"/>
              </a:rPr>
              <a:t>    over-learn so really well </a:t>
            </a:r>
            <a:r>
              <a:rPr lang="en-GB" dirty="0" smtClean="0">
                <a:latin typeface="Candara" panose="020E0502030303020204" pitchFamily="34" charset="0"/>
              </a:rPr>
              <a:t>embedded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2x 5x  10x  In year 2     x3</a:t>
            </a:r>
            <a:endParaRPr lang="en-GB" dirty="0" smtClean="0">
              <a:latin typeface="Candara" panose="020E0502030303020204" pitchFamily="34" charset="0"/>
            </a:endParaRP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Curriculum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Planned around the class text where possible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Holistic plans – hold up copy of </a:t>
            </a:r>
            <a:r>
              <a:rPr lang="en-GB" dirty="0" smtClean="0">
                <a:latin typeface="Candara" panose="020E0502030303020204" pitchFamily="34" charset="0"/>
              </a:rPr>
              <a:t>B1 </a:t>
            </a:r>
            <a:r>
              <a:rPr lang="en-GB" dirty="0" smtClean="0">
                <a:latin typeface="Candara" panose="020E0502030303020204" pitchFamily="34" charset="0"/>
              </a:rPr>
              <a:t>and </a:t>
            </a:r>
            <a:r>
              <a:rPr lang="en-GB" dirty="0" smtClean="0">
                <a:latin typeface="Candara" panose="020E0502030303020204" pitchFamily="34" charset="0"/>
              </a:rPr>
              <a:t>B2 </a:t>
            </a:r>
            <a:r>
              <a:rPr lang="en-GB" dirty="0" smtClean="0">
                <a:latin typeface="Candara" panose="020E0502030303020204" pitchFamily="34" charset="0"/>
              </a:rPr>
              <a:t>as already sent home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Whole school theme : Into the forest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PE </a:t>
            </a:r>
            <a:r>
              <a:rPr lang="en-GB" dirty="0" smtClean="0">
                <a:latin typeface="Candara" panose="020E0502030303020204" pitchFamily="34" charset="0"/>
              </a:rPr>
              <a:t>– expectations for kit / </a:t>
            </a:r>
            <a:r>
              <a:rPr lang="en-GB" dirty="0" smtClean="0">
                <a:latin typeface="Candara" panose="020E0502030303020204" pitchFamily="34" charset="0"/>
              </a:rPr>
              <a:t>timetable</a:t>
            </a:r>
            <a:endParaRPr lang="en-GB" dirty="0" smtClean="0">
              <a:latin typeface="Candara" panose="020E0502030303020204" pitchFamily="34" charset="0"/>
            </a:endParaRPr>
          </a:p>
          <a:p>
            <a:r>
              <a:rPr lang="en-GB" dirty="0" smtClean="0">
                <a:latin typeface="Candara" panose="020E0502030303020204" pitchFamily="34" charset="0"/>
              </a:rPr>
              <a:t>French by Year group: </a:t>
            </a:r>
            <a:r>
              <a:rPr lang="en-GB" dirty="0" smtClean="0">
                <a:latin typeface="Candara" panose="020E0502030303020204" pitchFamily="34" charset="0"/>
              </a:rPr>
              <a:t>Y1 Y2– </a:t>
            </a:r>
            <a:r>
              <a:rPr lang="en-GB" dirty="0" smtClean="0">
                <a:latin typeface="Candara" panose="020E0502030303020204" pitchFamily="34" charset="0"/>
              </a:rPr>
              <a:t>Fridays – </a:t>
            </a:r>
            <a:r>
              <a:rPr lang="en-GB" dirty="0">
                <a:latin typeface="Candara" panose="020E0502030303020204" pitchFamily="34" charset="0"/>
              </a:rPr>
              <a:t>M</a:t>
            </a:r>
            <a:r>
              <a:rPr lang="en-GB" dirty="0" smtClean="0">
                <a:latin typeface="Candara" panose="020E0502030303020204" pitchFamily="34" charset="0"/>
              </a:rPr>
              <a:t>adame </a:t>
            </a:r>
            <a:r>
              <a:rPr lang="en-GB" dirty="0">
                <a:latin typeface="Candara" panose="020E0502030303020204" pitchFamily="34" charset="0"/>
              </a:rPr>
              <a:t>S</a:t>
            </a:r>
            <a:r>
              <a:rPr lang="en-GB" dirty="0" smtClean="0">
                <a:latin typeface="Candara" panose="020E0502030303020204" pitchFamily="34" charset="0"/>
              </a:rPr>
              <a:t>harpe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Music – by Base but same themes 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RE </a:t>
            </a:r>
            <a:r>
              <a:rPr lang="en-GB" dirty="0" smtClean="0">
                <a:latin typeface="Candara" panose="020E0502030303020204" pitchFamily="34" charset="0"/>
              </a:rPr>
              <a:t>– </a:t>
            </a:r>
            <a:r>
              <a:rPr lang="en-GB" dirty="0" err="1" smtClean="0">
                <a:latin typeface="Candara" panose="020E0502030303020204" pitchFamily="34" charset="0"/>
              </a:rPr>
              <a:t>Yr</a:t>
            </a:r>
            <a:r>
              <a:rPr lang="en-GB" dirty="0" smtClean="0">
                <a:latin typeface="Candara" panose="020E0502030303020204" pitchFamily="34" charset="0"/>
              </a:rPr>
              <a:t> 1 come to Base 2 on Friday afternoon</a:t>
            </a:r>
            <a:endParaRPr lang="en-GB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186</TotalTime>
  <Words>1126</Words>
  <Application>Microsoft Office PowerPoint</Application>
  <PresentationFormat>On-screen Show (4:3)</PresentationFormat>
  <Paragraphs>124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Adjacency</vt:lpstr>
      <vt:lpstr>Welcome to Year 1 and 2 Pastoral meeting</vt:lpstr>
      <vt:lpstr>Being ready for the school day</vt:lpstr>
      <vt:lpstr>Our day</vt:lpstr>
      <vt:lpstr>Punctuality and attendance</vt:lpstr>
      <vt:lpstr>Meet and Greet</vt:lpstr>
      <vt:lpstr>Literacy</vt:lpstr>
      <vt:lpstr>Literacy continued…</vt:lpstr>
      <vt:lpstr>Maths</vt:lpstr>
      <vt:lpstr>Curriculum</vt:lpstr>
      <vt:lpstr>Playtime and Lunchtime</vt:lpstr>
      <vt:lpstr>Well being </vt:lpstr>
      <vt:lpstr>Well-being lunches</vt:lpstr>
      <vt:lpstr>Progress Meetings</vt:lpstr>
      <vt:lpstr>Parent partnership</vt:lpstr>
      <vt:lpstr>Any concerns…</vt:lpstr>
      <vt:lpstr>Statutory Assessments</vt:lpstr>
      <vt:lpstr>Any questions</vt:lpstr>
    </vt:vector>
  </TitlesOfParts>
  <Company>Brine Leas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Wecome to Y X Pastoral meeting</dc:title>
  <dc:creator>Mr C Cador</dc:creator>
  <cp:lastModifiedBy>Larisa McGhie</cp:lastModifiedBy>
  <cp:revision>10</cp:revision>
  <dcterms:created xsi:type="dcterms:W3CDTF">2016-09-15T05:26:49Z</dcterms:created>
  <dcterms:modified xsi:type="dcterms:W3CDTF">2016-09-19T15:31:53Z</dcterms:modified>
</cp:coreProperties>
</file>