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9" r:id="rId5"/>
    <p:sldId id="259" r:id="rId6"/>
    <p:sldId id="260" r:id="rId7"/>
    <p:sldId id="274" r:id="rId8"/>
    <p:sldId id="261" r:id="rId9"/>
    <p:sldId id="275" r:id="rId10"/>
    <p:sldId id="276" r:id="rId11"/>
    <p:sldId id="280" r:id="rId12"/>
    <p:sldId id="262" r:id="rId13"/>
    <p:sldId id="279" r:id="rId14"/>
    <p:sldId id="263" r:id="rId15"/>
    <p:sldId id="264" r:id="rId16"/>
    <p:sldId id="265" r:id="rId17"/>
    <p:sldId id="266" r:id="rId18"/>
    <p:sldId id="267" r:id="rId19"/>
    <p:sldId id="268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BB9E5-61DB-43A0-9391-12EF02928464}" type="datetimeFigureOut">
              <a:rPr lang="en-GB" smtClean="0"/>
              <a:pPr/>
              <a:t>17/09/2016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8DC25-7A0A-4FC1-B7C4-43821EB41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Welcome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to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Y6 </a:t>
            </a:r>
            <a:br>
              <a:rPr lang="en-GB" dirty="0" smtClean="0">
                <a:solidFill>
                  <a:srgbClr val="FFFF00"/>
                </a:solidFill>
                <a:latin typeface="Candara" pitchFamily="34" charset="0"/>
              </a:rPr>
            </a:b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Pastoral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meeting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Wednesday 21</a:t>
            </a:r>
            <a:r>
              <a:rPr lang="en-GB" baseline="30000" dirty="0" smtClean="0">
                <a:solidFill>
                  <a:srgbClr val="FFFF00"/>
                </a:solidFill>
                <a:latin typeface="Candara" pitchFamily="34" charset="0"/>
              </a:rPr>
              <a:t>st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eptember 2016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Mrs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ador / Mrs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F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rancis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38400" y="304799"/>
          <a:ext cx="5105400" cy="6248400"/>
        </p:xfrm>
        <a:graphic>
          <a:graphicData uri="http://schemas.openxmlformats.org/drawingml/2006/table">
            <a:tbl>
              <a:tblPr/>
              <a:tblGrid>
                <a:gridCol w="5105400"/>
              </a:tblGrid>
              <a:tr h="300535"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Interim teacher assessment framework at the end of key stage 2 - writing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Times New Roman"/>
                      </a:endParaRPr>
                    </a:p>
                  </a:txBody>
                  <a:tcPr marL="37246" marR="37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35"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latin typeface="Myriad Pro"/>
                          <a:ea typeface="Arial"/>
                          <a:cs typeface="Myriad Pro"/>
                        </a:rPr>
                        <a:t>Working towards the expected standard </a:t>
                      </a:r>
                      <a:endParaRPr lang="en-GB" sz="700">
                        <a:latin typeface="Myriad Pro"/>
                        <a:ea typeface="Arial"/>
                        <a:cs typeface="Times New Roman"/>
                      </a:endParaRPr>
                    </a:p>
                  </a:txBody>
                  <a:tcPr marL="37246" marR="37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4463"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The pupil can write for a range of purposes and audiences: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paragraphs to organise ideas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describing settings and characters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some cohesive devices* within and across sentences and paragraphs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different verb forms mostly accurately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co-ordinating and subordinating conjunctions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capital letters, full stops, question marks, exclamation marks, commas for lists and apostrophes for contraction mostly correctly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spelling most words correctly* (years 3 and 4)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spelling some words correctly* (years 5 and 6)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producing legible joined handwriting.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</a:txBody>
                  <a:tcPr marL="37246" marR="37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35"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latin typeface="Myriad Pro"/>
                          <a:ea typeface="Arial"/>
                          <a:cs typeface="Myriad Pro"/>
                        </a:rPr>
                        <a:t>Working at the expected standard </a:t>
                      </a:r>
                      <a:endParaRPr lang="en-GB" sz="700">
                        <a:latin typeface="Myriad Pro"/>
                        <a:ea typeface="Arial"/>
                        <a:cs typeface="Times New Roman"/>
                      </a:endParaRPr>
                    </a:p>
                  </a:txBody>
                  <a:tcPr marL="37246" marR="37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8658"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The pupil can write for a range of purposes and audiences (including writing a short story):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creating atmosphere, and integrating dialogue to convey character and advance the action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selecting vocabulary and grammatical structures that reflect the level of formality required mostly correctly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a range of cohesive devices*, including adverbials, within and across sentences and paragraphs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passive and modal verbs mostly appropriately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a wide range of clause structures, sometimes varying their position within the sentence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adverbs, preposition phrases and expanded noun phrases effectively to add detail, qualification and precision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inverted commas, commas for clarity, and punctuation for parenthesis mostly correctly, and making some correct use of semi-colons, dashes, colons and hyphens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spelling most words correctly* (years 5 and 6)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maintaining legibility, fluency and speed in handwriting through choosing whether or not to join specific letters.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</a:txBody>
                  <a:tcPr marL="37246" marR="37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535"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latin typeface="Myriad Pro"/>
                          <a:ea typeface="Arial"/>
                          <a:cs typeface="Myriad Pro"/>
                        </a:rPr>
                        <a:t>Working at greater depth within the expected standard </a:t>
                      </a:r>
                      <a:endParaRPr lang="en-GB" sz="700">
                        <a:latin typeface="Myriad Pro"/>
                        <a:ea typeface="Arial"/>
                        <a:cs typeface="Times New Roman"/>
                      </a:endParaRPr>
                    </a:p>
                  </a:txBody>
                  <a:tcPr marL="37246" marR="37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3139">
                <a:tc>
                  <a:txBody>
                    <a:bodyPr/>
                    <a:lstStyle/>
                    <a:p>
                      <a:pPr>
                        <a:lnSpc>
                          <a:spcPts val="1205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The pupil can write for a range of purposes and audiences: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managing shifts between levels of formality through selecting vocabulary precisely and by manipulating grammatical structures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selecting verb forms for meaning and effect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using the full range of punctuation taught at key stage 2, including colons and semi-colons to mark the boundary between independent clauses, mostly correctly. 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FFFF00"/>
                          </a:solidFill>
                          <a:latin typeface="Myriad Pro"/>
                          <a:ea typeface="Arial"/>
                          <a:cs typeface="Myriad Pro"/>
                        </a:rPr>
                        <a:t>[No additional requirements for spelling or handwriting.] * Detail in the curriculum</a:t>
                      </a:r>
                      <a:endParaRPr lang="en-GB" sz="700" dirty="0">
                        <a:solidFill>
                          <a:srgbClr val="FFFF00"/>
                        </a:solidFill>
                        <a:latin typeface="Myriad Pro"/>
                        <a:ea typeface="Arial"/>
                        <a:cs typeface="Myriad Pro"/>
                      </a:endParaRPr>
                    </a:p>
                  </a:txBody>
                  <a:tcPr marL="37246" marR="37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EGPS SAT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EPGS = English Grammar Punctuation and Spelling – fondly known as SPAG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2 tests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Test 1 – 20 spellings – word out in context of a sentence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eg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Sam was doing his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work_____________.</a:t>
            </a:r>
            <a:r>
              <a:rPr lang="en-GB" u="sng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Sam was doing his work </a:t>
            </a:r>
            <a:r>
              <a:rPr lang="en-GB" u="sng" dirty="0" smtClean="0">
                <a:solidFill>
                  <a:srgbClr val="FFFF00"/>
                </a:solidFill>
                <a:latin typeface="Candara" pitchFamily="34" charset="0"/>
              </a:rPr>
              <a:t>independently.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Test 2 – Grammar and punctuation [40 minutes]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    Series of questions – identify, use and apply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    grammatical terms and features and 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    punctuation</a:t>
            </a:r>
          </a:p>
          <a:p>
            <a:pPr>
              <a:buNone/>
            </a:pP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e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g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Tick the sentence which is written in the </a:t>
            </a:r>
            <a:r>
              <a:rPr lang="en-GB" b="1" i="1" dirty="0" smtClean="0">
                <a:solidFill>
                  <a:srgbClr val="FFFF00"/>
                </a:solidFill>
                <a:latin typeface="Candara" pitchFamily="34" charset="0"/>
              </a:rPr>
              <a:t>past</a:t>
            </a:r>
          </a:p>
          <a:p>
            <a:pPr>
              <a:buNone/>
            </a:pPr>
            <a:r>
              <a:rPr lang="en-GB" b="1" i="1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b="1" i="1" dirty="0" smtClean="0">
                <a:solidFill>
                  <a:srgbClr val="FFFF00"/>
                </a:solidFill>
                <a:latin typeface="Candara" pitchFamily="34" charset="0"/>
              </a:rPr>
              <a:t>      progressive?</a:t>
            </a:r>
            <a:endParaRPr lang="en-GB" b="1" i="1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Maths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Following the year group’s NC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Maths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Working Wall 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Times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tables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/ division –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learn as 4 x 6 not count on fingers so that can use the number fact 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eg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4 x 6 =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24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over-learn so really well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embedded and can use and apply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eg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24 /4 = 6 or 40 x 6 = 240 or 240/ 60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= 4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or 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0.4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x 6 = 2.4 or 2.4 / 6 = 0.4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end home key facts to learn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Continue with mental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maths in school to support quick recall of facts 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endParaRPr lang="en-GB" dirty="0" smtClean="0">
              <a:solidFill>
                <a:srgbClr val="FFFF00"/>
              </a:solidFill>
            </a:endParaRP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Maths SAT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2600" b="1" dirty="0" smtClean="0">
                <a:solidFill>
                  <a:srgbClr val="FFFF00"/>
                </a:solidFill>
                <a:latin typeface="Candara" pitchFamily="34" charset="0"/>
              </a:rPr>
              <a:t>What does the Y6 Maths test look like?</a:t>
            </a:r>
          </a:p>
          <a:p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3 tests</a:t>
            </a:r>
          </a:p>
          <a:p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Paper 1 – Arithmetic test  - 30 questions in 30 minutes</a:t>
            </a:r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          Formal calculations – 4 operations and applied to fractions and %</a:t>
            </a:r>
          </a:p>
          <a:p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Paper 2 – Reasoning – 45 minutes</a:t>
            </a:r>
          </a:p>
          <a:p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Paper 3 – Reasoning – 45 minutes</a:t>
            </a:r>
          </a:p>
          <a:p>
            <a:endParaRPr lang="en-GB" sz="2600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endParaRPr lang="en-GB" sz="2600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sz="2600" b="1" dirty="0" smtClean="0">
                <a:solidFill>
                  <a:srgbClr val="FFFF00"/>
                </a:solidFill>
                <a:latin typeface="Candara" pitchFamily="34" charset="0"/>
              </a:rPr>
              <a:t>SKILLS needed</a:t>
            </a:r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  -  know key facts</a:t>
            </a:r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 - understand a </a:t>
            </a:r>
            <a:r>
              <a:rPr lang="en-GB" sz="2600" dirty="0" err="1" smtClean="0">
                <a:solidFill>
                  <a:srgbClr val="FFFF00"/>
                </a:solidFill>
                <a:latin typeface="Candara" pitchFamily="34" charset="0"/>
              </a:rPr>
              <a:t>nd</a:t>
            </a: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use a wide range of strategies</a:t>
            </a:r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 - to do formal calculations accurately and quickly</a:t>
            </a:r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   - apply knowledge of key facts</a:t>
            </a:r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   - unpick word problems – real world to maths world to real world</a:t>
            </a:r>
          </a:p>
          <a:p>
            <a:pPr>
              <a:buNone/>
            </a:pP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2600" dirty="0" smtClean="0">
                <a:solidFill>
                  <a:srgbClr val="FFFF00"/>
                </a:solidFill>
                <a:latin typeface="Candara" pitchFamily="34" charset="0"/>
              </a:rPr>
              <a:t>   - Explain how have solved a problem or why answer is the  correct answer</a:t>
            </a:r>
          </a:p>
          <a:p>
            <a:pPr>
              <a:buNone/>
            </a:pPr>
            <a:endParaRPr lang="en-GB" sz="1500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sz="1500" dirty="0" smtClean="0">
                <a:solidFill>
                  <a:srgbClr val="FFFF00"/>
                </a:solidFill>
                <a:latin typeface="Candara" pitchFamily="34" charset="0"/>
              </a:rPr>
              <a:t>The standards expected in maths  at end of Y6 have risen, meaning the tests are harder now than they were in the</a:t>
            </a:r>
          </a:p>
          <a:p>
            <a:pPr>
              <a:buNone/>
            </a:pPr>
            <a:r>
              <a:rPr lang="en-GB" sz="1500" dirty="0" smtClean="0">
                <a:solidFill>
                  <a:srgbClr val="FFFF00"/>
                </a:solidFill>
                <a:latin typeface="Candara" pitchFamily="34" charset="0"/>
              </a:rPr>
              <a:t>past. </a:t>
            </a:r>
          </a:p>
          <a:p>
            <a:pPr>
              <a:buNone/>
            </a:pPr>
            <a:r>
              <a:rPr lang="en-GB" sz="1500" dirty="0" smtClean="0">
                <a:solidFill>
                  <a:srgbClr val="FFFF00"/>
                </a:solidFill>
                <a:latin typeface="Candara" pitchFamily="34" charset="0"/>
              </a:rPr>
              <a:t>New Expected Standard: </a:t>
            </a:r>
          </a:p>
          <a:p>
            <a:pPr>
              <a:buNone/>
            </a:pPr>
            <a:r>
              <a:rPr lang="en-GB" sz="1500" dirty="0" smtClean="0">
                <a:solidFill>
                  <a:srgbClr val="FFFF00"/>
                </a:solidFill>
                <a:latin typeface="Candara" pitchFamily="34" charset="0"/>
              </a:rPr>
              <a:t>Raw score (number correct) from  each test is  totalled and then converted into Scaled Score. To reach the Expected Standard  a child must get 100 + as a  Scaled </a:t>
            </a:r>
            <a:r>
              <a:rPr lang="en-GB" sz="1500" dirty="0" smtClean="0">
                <a:solidFill>
                  <a:srgbClr val="FFFF00"/>
                </a:solidFill>
                <a:latin typeface="Candara" pitchFamily="34" charset="0"/>
              </a:rPr>
              <a:t>S</a:t>
            </a:r>
            <a:r>
              <a:rPr lang="en-GB" sz="1500" dirty="0" smtClean="0">
                <a:solidFill>
                  <a:srgbClr val="FFFF00"/>
                </a:solidFill>
                <a:latin typeface="Candara" pitchFamily="34" charset="0"/>
              </a:rPr>
              <a:t>core. The thresholds are only released in July after the test. The raw score needed to get a scaled score of 100 will change each year depending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on the outcomes of the test. If </a:t>
            </a:r>
            <a:r>
              <a:rPr lang="en-GB" sz="1500" dirty="0" smtClean="0">
                <a:solidFill>
                  <a:srgbClr val="FFFF00"/>
                </a:solidFill>
                <a:latin typeface="Candara" pitchFamily="34" charset="0"/>
              </a:rPr>
              <a:t>test is deemed easier then the raw score needed for a scaled score of 100 will increase.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Curriculum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Planned around the class text where possible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Holistic plans 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Whole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school theme : Into the forest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PE – Tuesdays –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sportscape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- kit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-  Wednesday - swimming 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French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–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Fridays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x 30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mins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– </a:t>
            </a: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M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adame </a:t>
            </a: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harpe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Additional music –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Singfest’17 with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Y3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(performance in March)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RE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–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Tuesdays -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Mrs Clarke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Homework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Rationale: Consolidate learning, practice a skill, manage own time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What?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Mymaths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or other maths task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Reading x 30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mins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daily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Spelling – focus for week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   - continual learning of Y5/6 list and Y3/4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    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list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Additional tasks – writing / research…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Expectations: time + effort = quality outcome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Playtime and Lunchtime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Morning</a:t>
            </a: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snack – from kitchen</a:t>
            </a: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healthy snack – encourage fruit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Whole school out together – areas for different types of play, encourage activity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Lunch time – whole school have 1 hr for lunch</a:t>
            </a: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All eat at same time</a:t>
            </a: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Staff settle children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Afternoon play is a shorter 5-10 </a:t>
            </a:r>
            <a:r>
              <a:rPr lang="en-GB" dirty="0" err="1" smtClean="0">
                <a:solidFill>
                  <a:srgbClr val="FFFF00"/>
                </a:solidFill>
              </a:rPr>
              <a:t>mins</a:t>
            </a:r>
            <a:r>
              <a:rPr lang="en-GB" dirty="0" smtClean="0">
                <a:solidFill>
                  <a:srgbClr val="FFFF00"/>
                </a:solidFill>
              </a:rPr>
              <a:t> – fresh air, toilet and drink stop to fit in with the class learning. </a:t>
            </a: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Well being 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We take well-being seriously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Important that shared information between home and school – Meet and greet/ notes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Family / pet bereavement, someone in hospital / unemployment, house move, parent split – ALL can impact on children even if not always obvious. Often children don’t want to upset the adult more by showing they are unhappy or worried.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Children can worry about school, work, friendships etc.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 happy child learns best!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Well-being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lunch club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Well-being lunches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en-GB" sz="3400" b="1" dirty="0" smtClean="0">
                <a:solidFill>
                  <a:srgbClr val="FFFF00"/>
                </a:solidFill>
                <a:latin typeface="Candara" pitchFamily="34" charset="0"/>
              </a:rPr>
              <a:t>What do we want to achieve:</a:t>
            </a:r>
          </a:p>
          <a:p>
            <a:pPr lvl="0"/>
            <a:r>
              <a:rPr lang="en-GB" sz="3400" dirty="0" smtClean="0">
                <a:solidFill>
                  <a:srgbClr val="FFFF00"/>
                </a:solidFill>
                <a:latin typeface="Candara" pitchFamily="34" charset="0"/>
              </a:rPr>
              <a:t>Let </a:t>
            </a:r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every child know they matter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Give every child a voice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Encourage self-belief and for each child to know that they have someone who believes in them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Build each child’s confidence to use their voice and share their problems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Give each child someone who will listen to them (other than their teacher/teaching assistant)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Make each child feel safe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Ensure each child enjoys the time they share together and have fun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Provide the children with strategies to ‘cope</a:t>
            </a:r>
            <a:r>
              <a:rPr lang="en-GB" sz="3400" dirty="0" smtClean="0">
                <a:solidFill>
                  <a:srgbClr val="FFFF00"/>
                </a:solidFill>
                <a:latin typeface="Candara" pitchFamily="34" charset="0"/>
              </a:rPr>
              <a:t>’ with difficulties</a:t>
            </a:r>
            <a:endParaRPr lang="en-GB" sz="3400" dirty="0">
              <a:solidFill>
                <a:srgbClr val="FFFF00"/>
              </a:solidFill>
              <a:latin typeface="Candara" pitchFamily="34" charset="0"/>
            </a:endParaRP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Each child is well-known to adult beyond the classroom</a:t>
            </a:r>
          </a:p>
          <a:p>
            <a:pPr lvl="0"/>
            <a:r>
              <a:rPr lang="en-GB" sz="3400" dirty="0">
                <a:solidFill>
                  <a:srgbClr val="FFFF00"/>
                </a:solidFill>
                <a:latin typeface="Candara" pitchFamily="34" charset="0"/>
              </a:rPr>
              <a:t>Build each child’s friendship groups across the </a:t>
            </a:r>
            <a:r>
              <a:rPr lang="en-GB" sz="3400" dirty="0" smtClean="0">
                <a:solidFill>
                  <a:srgbClr val="FFFF00"/>
                </a:solidFill>
                <a:latin typeface="Candara" pitchFamily="34" charset="0"/>
              </a:rPr>
              <a:t>school</a:t>
            </a:r>
          </a:p>
          <a:p>
            <a:pPr lvl="0"/>
            <a:endParaRPr lang="en-GB" sz="3400" dirty="0">
              <a:solidFill>
                <a:srgbClr val="FFFF00"/>
              </a:solidFill>
              <a:latin typeface="Candara" pitchFamily="34" charset="0"/>
            </a:endParaRPr>
          </a:p>
          <a:p>
            <a:pPr lvl="0"/>
            <a:r>
              <a:rPr lang="en-GB" sz="3400" dirty="0" smtClean="0">
                <a:solidFill>
                  <a:srgbClr val="FFFF00"/>
                </a:solidFill>
                <a:latin typeface="Candara" pitchFamily="34" charset="0"/>
              </a:rPr>
              <a:t>Meet for lunch in a group of 8/9 to have lunch with another adult who will be their ‘mentor’</a:t>
            </a:r>
          </a:p>
          <a:p>
            <a:pPr lvl="0"/>
            <a:r>
              <a:rPr lang="en-GB" sz="3400" dirty="0" smtClean="0">
                <a:solidFill>
                  <a:srgbClr val="FFFF00"/>
                </a:solidFill>
                <a:latin typeface="Candara" pitchFamily="34" charset="0"/>
              </a:rPr>
              <a:t>Following the PHSE half </a:t>
            </a:r>
            <a:r>
              <a:rPr lang="en-GB" sz="3400" dirty="0" err="1" smtClean="0">
                <a:solidFill>
                  <a:srgbClr val="FFFF00"/>
                </a:solidFill>
                <a:latin typeface="Candara" pitchFamily="34" charset="0"/>
              </a:rPr>
              <a:t>termly</a:t>
            </a:r>
            <a:r>
              <a:rPr lang="en-GB" sz="3400" dirty="0" smtClean="0">
                <a:solidFill>
                  <a:srgbClr val="FFFF00"/>
                </a:solidFill>
                <a:latin typeface="Candara" pitchFamily="34" charset="0"/>
              </a:rPr>
              <a:t> themes: New beginnings, getting on and falling out, going for goals, good to be me, relationships and changes</a:t>
            </a:r>
          </a:p>
          <a:p>
            <a:pPr lvl="0"/>
            <a:r>
              <a:rPr lang="en-GB" sz="3400" dirty="0" smtClean="0">
                <a:solidFill>
                  <a:srgbClr val="FFFF00"/>
                </a:solidFill>
                <a:latin typeface="Candara" pitchFamily="34" charset="0"/>
              </a:rPr>
              <a:t>Anti bullying week in November</a:t>
            </a:r>
            <a:endParaRPr lang="en-GB" sz="3400" dirty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  <a:latin typeface="Candara" pitchFamily="34" charset="0"/>
              </a:rPr>
              <a:t>Home time arrangements</a:t>
            </a:r>
            <a:endParaRPr lang="en-GB" b="1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Keeping your child safe</a:t>
            </a: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Changes to usual arrangements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Walking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to park to be picked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up or home: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must inform school of these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arrangements – letter</a:t>
            </a:r>
          </a:p>
          <a:p>
            <a:pPr>
              <a:buNone/>
            </a:pP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We can’t just let a child go.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Being ready for the school day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School uniform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Encourage independence / self organisation skills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Daily -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Reading</a:t>
            </a:r>
            <a:r>
              <a:rPr lang="en-GB" dirty="0" smtClean="0">
                <a:solidFill>
                  <a:srgbClr val="FFFF00"/>
                </a:solidFill>
              </a:rPr>
              <a:t> book and reading record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</a:rPr>
              <a:t>    (Explain how /when going to check)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PE kits – Base timetables for sport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Homework in on day requested and why important</a:t>
            </a: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Progress Meetings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Baseline children in reading, writing, maths, spelling and SPAG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Use information to target teaching for individuals, groups, whole class against end of year expectations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racking grids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Parent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progress meetings across year: share how child is getting on in school, strengths and what need to focus on.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Parent partnership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Teacher – child – parent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Good parent partnership offers the best outcomes for the child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Working together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Supporting the learning process at home and in school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Any concerns…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Come and share</a:t>
            </a:r>
          </a:p>
          <a:p>
            <a:endParaRPr lang="en-GB" dirty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How: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Meet and Greet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Note/letter to teacher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Make an appointment for a mutually convenient time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Phone call if can’t get into school (arrange time with Debbie when both teacher and self are free)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Any questions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Our day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</a:rPr>
              <a:t>Routines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Meet and Greet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Morning timetable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Lunch timetable – well being lunch (x 1 weekly)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Afternoon timetable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New ‘break’ arrangements – fit in with timetable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End of day – </a:t>
            </a:r>
            <a:r>
              <a:rPr lang="en-GB" dirty="0" smtClean="0">
                <a:solidFill>
                  <a:srgbClr val="FFFF00"/>
                </a:solidFill>
              </a:rPr>
              <a:t>home-time arrangements</a:t>
            </a:r>
          </a:p>
          <a:p>
            <a:pPr>
              <a:buNone/>
            </a:pPr>
            <a:r>
              <a:rPr lang="en-GB" smtClean="0">
                <a:solidFill>
                  <a:srgbClr val="FFFF00"/>
                </a:solidFill>
              </a:rPr>
              <a:t>    </a:t>
            </a:r>
            <a:endParaRPr lang="en-GB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Punctuality and attendance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Being on time – life skill, settle in with everyone, don’t have a sense of not knowing what is going on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Very important to be in school as much as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possible: miss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learning and next steps, builds insecurity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,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gaps in knowledge, skills and understanding, </a:t>
            </a:r>
            <a:r>
              <a:rPr lang="en-GB" dirty="0">
                <a:solidFill>
                  <a:srgbClr val="FFFF00"/>
                </a:solidFill>
                <a:latin typeface="Candara" pitchFamily="34" charset="0"/>
              </a:rPr>
              <a:t>e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ffects confidence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PERFECT ATTENDANCE – daily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  <a:sym typeface="Wingdings"/>
              </a:rPr>
              <a:t> 17 days of whole class full attendance = golden time/treat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Meet and Greet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</a:rPr>
              <a:t>Prompt start to day for all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Any relevant information /concerns shared sooner rather than later [if not dropping off – call school or send in note with child]</a:t>
            </a:r>
          </a:p>
          <a:p>
            <a:r>
              <a:rPr lang="en-GB" dirty="0">
                <a:solidFill>
                  <a:srgbClr val="FFFF00"/>
                </a:solidFill>
              </a:rPr>
              <a:t>A</a:t>
            </a:r>
            <a:r>
              <a:rPr lang="en-GB" dirty="0" smtClean="0">
                <a:solidFill>
                  <a:srgbClr val="FFFF00"/>
                </a:solidFill>
              </a:rPr>
              <a:t>ctivities set up in class to engage children in learning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Supervision – </a:t>
            </a:r>
            <a:r>
              <a:rPr lang="en-GB" dirty="0" smtClean="0">
                <a:solidFill>
                  <a:srgbClr val="FFFF00"/>
                </a:solidFill>
              </a:rPr>
              <a:t>Mrs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larke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in class to meet the children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Literacy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Following each year group’s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NC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Reading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–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whole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class story – book talk etc, group, individual 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Inferential Reading: Close reading; Visualising text; unpicking words and meaning (even simpler words that can decode); asking questions ‘Why…? How…? ‘ to delve deeper.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Lots of reading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needed –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balanced diet of book/types feeds into getting good ideas for writing and building up a good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vocabulary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Each class – reading corner for book choices / library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Daily reading at home –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30 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mins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. Need to build reading stamina and speed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Really beneficial for all children to have an adult read alongside or to the child even in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Y6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Y6 is heavily focussed on preparing children for the Reading SAT</a:t>
            </a:r>
          </a:p>
          <a:p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Reading SATs Paper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1100" b="1" dirty="0" smtClean="0">
                <a:solidFill>
                  <a:srgbClr val="FFFF00"/>
                </a:solidFill>
                <a:latin typeface="Candara" pitchFamily="34" charset="0"/>
              </a:rPr>
              <a:t>What does the Y6 Reading test look like?</a:t>
            </a:r>
          </a:p>
          <a:p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Reading booklet (usually 3-4 sections taken from different genre) </a:t>
            </a:r>
          </a:p>
          <a:p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Answer booklet  with a series of questions linked to text</a:t>
            </a:r>
          </a:p>
          <a:p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Questions: 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1 - 3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marks</a:t>
            </a:r>
          </a:p>
          <a:p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- multiple choice, matching , underlining, copying word or phrase, labelling, explaining, summarising, evaluating texts</a:t>
            </a:r>
            <a:endParaRPr lang="en-GB" sz="1100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1 hour allocated for reading and response time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    (no longer 15 </a:t>
            </a:r>
            <a:r>
              <a:rPr lang="en-GB" sz="1100" dirty="0" err="1" smtClean="0">
                <a:solidFill>
                  <a:srgbClr val="FFFF00"/>
                </a:solidFill>
                <a:latin typeface="Candara" pitchFamily="34" charset="0"/>
              </a:rPr>
              <a:t>mins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reading and 45 </a:t>
            </a:r>
            <a:r>
              <a:rPr lang="en-GB" sz="1100" dirty="0" err="1" smtClean="0">
                <a:solidFill>
                  <a:srgbClr val="FFFF00"/>
                </a:solidFill>
                <a:latin typeface="Candara" pitchFamily="34" charset="0"/>
              </a:rPr>
              <a:t>mins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answer – finished SATs 2014)</a:t>
            </a:r>
          </a:p>
          <a:p>
            <a:pPr>
              <a:buNone/>
            </a:pPr>
            <a:endParaRPr lang="en-GB" sz="1100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sz="1100" b="1" dirty="0" smtClean="0">
                <a:solidFill>
                  <a:srgbClr val="FFFF00"/>
                </a:solidFill>
                <a:latin typeface="Candara" pitchFamily="34" charset="0"/>
              </a:rPr>
              <a:t>SKILLS needed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- to read at speed 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 - read with attention to detail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 - understanding of text types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- ability to retrieve information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- ability to deduce and infer (read between the lines),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- understanding the meaning of words and phrases in a range of context,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 - time management skills,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  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The standards expected in reading  at end of Y6 have risen, meaning the tests are harder now than they were in the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past. 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New Expected Standard: </a:t>
            </a:r>
          </a:p>
          <a:p>
            <a:pPr>
              <a:buNone/>
            </a:pP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Raw score (number correct) from test is converted into Scaled Score. To reach the Expected Standard  a child must get 100 + as a  Scaled 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S</a:t>
            </a:r>
            <a:r>
              <a:rPr lang="en-GB" sz="1100" dirty="0" smtClean="0">
                <a:solidFill>
                  <a:srgbClr val="FFFF00"/>
                </a:solidFill>
                <a:latin typeface="Candara" pitchFamily="34" charset="0"/>
              </a:rPr>
              <a:t>core. The thresholds are only released in July after the test. The raw score needed to get a scaled score of 100 will change each year depending on the outcomes of the test. If test is deemed easier then the raw score needed for a scaled score of 100 will increase.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Writing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Writing – key focus in school – writing at length and with stamina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Literacy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working wall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Writing - a range of writing linked to or inspired by class text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Sentence work – grammar and punctuation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Children need to learn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the terminology of the grammar they are using and that they not only use correct grammar but identify in other’s work too – SPAG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tests. 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Spelling – investigating patterns, understanding the rules and being able to use when doing own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spelling. Lots of homophones.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100 statutory words Y3/4 and Y5/6 – all are tricky words and not always words we use regularly.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Challenging!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Practice learning a few at a time and often. Don’t learn spellings night before test – often forgotten unless a child has a very good ability in retaining spellings – not many children can long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term.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Tips for learning: Mnemonics – Billy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ats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C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ustard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A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nd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U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ses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S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ticky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ggs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Visualise / highlight tricky part of word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‘ Par</a:t>
            </a:r>
            <a:r>
              <a:rPr lang="en-GB" b="1" dirty="0" smtClean="0">
                <a:solidFill>
                  <a:srgbClr val="FFFF00"/>
                </a:solidFill>
                <a:latin typeface="Candara" pitchFamily="34" charset="0"/>
              </a:rPr>
              <a:t>liam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ent’ – Liam is a member of parliament. 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‘Envi</a:t>
            </a:r>
            <a:r>
              <a:rPr lang="en-GB" b="1" dirty="0" smtClean="0">
                <a:solidFill>
                  <a:srgbClr val="FFFF00"/>
                </a:solidFill>
                <a:latin typeface="Candara" pitchFamily="34" charset="0"/>
              </a:rPr>
              <a:t>ron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ment’ - Ron works for the Envi</a:t>
            </a:r>
            <a:r>
              <a:rPr lang="en-GB" b="1" dirty="0" smtClean="0">
                <a:solidFill>
                  <a:srgbClr val="FFFF00"/>
                </a:solidFill>
                <a:latin typeface="Candara" pitchFamily="34" charset="0"/>
              </a:rPr>
              <a:t>ron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ment Agency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‘Accommodation’ – 13 guests stayed at the hotel with 2 double rooms– 13 letters in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accommodation – double c, double m</a:t>
            </a:r>
            <a:endParaRPr lang="en-GB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          ‘</a:t>
            </a:r>
            <a:r>
              <a:rPr lang="en-GB" dirty="0" err="1" smtClean="0">
                <a:solidFill>
                  <a:srgbClr val="FFFF00"/>
                </a:solidFill>
                <a:latin typeface="Candara" pitchFamily="34" charset="0"/>
              </a:rPr>
              <a:t>cordate</a:t>
            </a: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’ – make up silly stories …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Writing SATs</a:t>
            </a:r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Not a test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Take a range of writing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Look at the writing and see if the range of writing exemplifies what is expected at the Expected Standard – must consistently show ALL aspects of the expected standard statements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If not does it show all aspects of Towards the Standard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If all the expected in place, is it even better and at Greater depth? </a:t>
            </a:r>
          </a:p>
          <a:p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(2016 – all statements to met = ‘secure fit’; </a:t>
            </a:r>
          </a:p>
          <a:p>
            <a:pPr>
              <a:buNone/>
            </a:pPr>
            <a:r>
              <a:rPr lang="en-GB" dirty="0" smtClean="0">
                <a:solidFill>
                  <a:srgbClr val="FFFF00"/>
                </a:solidFill>
                <a:latin typeface="Candara" pitchFamily="34" charset="0"/>
              </a:rPr>
              <a:t>      2017 may consider ‘best fit’)</a:t>
            </a:r>
          </a:p>
          <a:p>
            <a:endParaRPr lang="en-GB" dirty="0">
              <a:solidFill>
                <a:srgbClr val="FFFF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2296</Words>
  <Application>Microsoft Office PowerPoint</Application>
  <PresentationFormat>On-screen Show (4:3)</PresentationFormat>
  <Paragraphs>233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Welcome to Y6  Pastoral meeting</vt:lpstr>
      <vt:lpstr>Being ready for the school day</vt:lpstr>
      <vt:lpstr>Our day</vt:lpstr>
      <vt:lpstr>Punctuality and attendance</vt:lpstr>
      <vt:lpstr>Meet and Greet</vt:lpstr>
      <vt:lpstr>Literacy</vt:lpstr>
      <vt:lpstr>Reading SATs Paper</vt:lpstr>
      <vt:lpstr>Writing</vt:lpstr>
      <vt:lpstr>Writing SATs</vt:lpstr>
      <vt:lpstr>Slide 10</vt:lpstr>
      <vt:lpstr>EGPS SAT</vt:lpstr>
      <vt:lpstr>Maths</vt:lpstr>
      <vt:lpstr>Maths SAT</vt:lpstr>
      <vt:lpstr>Curriculum</vt:lpstr>
      <vt:lpstr>Homework</vt:lpstr>
      <vt:lpstr>Playtime and Lunchtime</vt:lpstr>
      <vt:lpstr>Well being </vt:lpstr>
      <vt:lpstr>Well-being lunches </vt:lpstr>
      <vt:lpstr>Home time arrangements</vt:lpstr>
      <vt:lpstr>Progress Meetings</vt:lpstr>
      <vt:lpstr>Parent partnership</vt:lpstr>
      <vt:lpstr>Any concerns…</vt:lpstr>
      <vt:lpstr>Any questions</vt:lpstr>
    </vt:vector>
  </TitlesOfParts>
  <Company>Brine Leas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Wecome to Y X Pastoral meeting</dc:title>
  <dc:creator>Mr C Cador</dc:creator>
  <cp:lastModifiedBy>Mr C Cador</cp:lastModifiedBy>
  <cp:revision>4</cp:revision>
  <dcterms:created xsi:type="dcterms:W3CDTF">2016-09-15T05:26:49Z</dcterms:created>
  <dcterms:modified xsi:type="dcterms:W3CDTF">2016-09-17T11:38:41Z</dcterms:modified>
</cp:coreProperties>
</file>