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74" r:id="rId4"/>
    <p:sldId id="257" r:id="rId5"/>
    <p:sldId id="269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B9E5-61DB-43A0-9391-12EF02928464}" type="datetimeFigureOut">
              <a:rPr lang="en-GB" smtClean="0"/>
              <a:pPr/>
              <a:t>20/09/2016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DC25-7A0A-4FC1-B7C4-43821EB4116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B9E5-61DB-43A0-9391-12EF02928464}" type="datetimeFigureOut">
              <a:rPr lang="en-GB" smtClean="0"/>
              <a:pPr/>
              <a:t>20/09/2016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DC25-7A0A-4FC1-B7C4-43821EB4116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B9E5-61DB-43A0-9391-12EF02928464}" type="datetimeFigureOut">
              <a:rPr lang="en-GB" smtClean="0"/>
              <a:pPr/>
              <a:t>20/09/2016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DC25-7A0A-4FC1-B7C4-43821EB4116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B9E5-61DB-43A0-9391-12EF02928464}" type="datetimeFigureOut">
              <a:rPr lang="en-GB" smtClean="0"/>
              <a:pPr/>
              <a:t>20/09/2016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DC25-7A0A-4FC1-B7C4-43821EB4116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B9E5-61DB-43A0-9391-12EF02928464}" type="datetimeFigureOut">
              <a:rPr lang="en-GB" smtClean="0"/>
              <a:pPr/>
              <a:t>20/09/2016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DC25-7A0A-4FC1-B7C4-43821EB4116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B9E5-61DB-43A0-9391-12EF02928464}" type="datetimeFigureOut">
              <a:rPr lang="en-GB" smtClean="0"/>
              <a:pPr/>
              <a:t>20/09/2016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DC25-7A0A-4FC1-B7C4-43821EB4116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B9E5-61DB-43A0-9391-12EF02928464}" type="datetimeFigureOut">
              <a:rPr lang="en-GB" smtClean="0"/>
              <a:pPr/>
              <a:t>20/09/2016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DC25-7A0A-4FC1-B7C4-43821EB4116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B9E5-61DB-43A0-9391-12EF02928464}" type="datetimeFigureOut">
              <a:rPr lang="en-GB" smtClean="0"/>
              <a:pPr/>
              <a:t>20/09/2016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DC25-7A0A-4FC1-B7C4-43821EB4116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B9E5-61DB-43A0-9391-12EF02928464}" type="datetimeFigureOut">
              <a:rPr lang="en-GB" smtClean="0"/>
              <a:pPr/>
              <a:t>20/09/2016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DC25-7A0A-4FC1-B7C4-43821EB4116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B9E5-61DB-43A0-9391-12EF02928464}" type="datetimeFigureOut">
              <a:rPr lang="en-GB" smtClean="0"/>
              <a:pPr/>
              <a:t>20/09/2016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DC25-7A0A-4FC1-B7C4-43821EB4116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B9E5-61DB-43A0-9391-12EF02928464}" type="datetimeFigureOut">
              <a:rPr lang="en-GB" smtClean="0"/>
              <a:pPr/>
              <a:t>20/09/2016</a:t>
            </a:fld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F8DC25-7A0A-4FC1-B7C4-43821EB4116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7F8DC25-7A0A-4FC1-B7C4-43821EB4116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D8BB9E5-61DB-43A0-9391-12EF02928464}" type="datetimeFigureOut">
              <a:rPr lang="en-GB" smtClean="0"/>
              <a:pPr/>
              <a:t>20/09/2016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905000"/>
            <a:ext cx="8153400" cy="2593975"/>
          </a:xfrm>
        </p:spPr>
        <p:txBody>
          <a:bodyPr/>
          <a:lstStyle/>
          <a:p>
            <a:r>
              <a:rPr lang="en-GB" dirty="0" smtClean="0">
                <a:latin typeface="Candara" panose="020E0502030303020204" pitchFamily="34" charset="0"/>
              </a:rPr>
              <a:t>Welcome to Year 3/4/5 Pastoral meeting</a:t>
            </a:r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chemeClr val="tx2">
                    <a:lumMod val="75000"/>
                  </a:schemeClr>
                </a:solidFill>
              </a:rPr>
              <a:t>20.9.16</a:t>
            </a:r>
            <a:endParaRPr lang="en-GB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37651" y="4038600"/>
            <a:ext cx="1788773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0"/>
            <a:ext cx="1658178" cy="25146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ndara" panose="020E0502030303020204" pitchFamily="34" charset="0"/>
              </a:rPr>
              <a:t>Curriculum</a:t>
            </a:r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>
                <a:latin typeface="Candara" panose="020E0502030303020204" pitchFamily="34" charset="0"/>
              </a:rPr>
              <a:t>Planned around the class text where possible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Holistic plans – hold up copy of B3 and B4 as already sent home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Whole school theme : Into the forest</a:t>
            </a:r>
          </a:p>
          <a:p>
            <a:pPr>
              <a:buNone/>
            </a:pPr>
            <a:r>
              <a:rPr lang="en-GB" dirty="0">
                <a:latin typeface="Candara" panose="020E0502030303020204" pitchFamily="34" charset="0"/>
              </a:rPr>
              <a:t> </a:t>
            </a:r>
            <a:r>
              <a:rPr lang="en-GB" dirty="0" smtClean="0">
                <a:latin typeface="Candara" panose="020E0502030303020204" pitchFamily="34" charset="0"/>
              </a:rPr>
              <a:t>     Y3-5 theme rainforests – Base 3 – Indonesian</a:t>
            </a:r>
          </a:p>
          <a:p>
            <a:pPr>
              <a:buNone/>
            </a:pPr>
            <a:r>
              <a:rPr lang="en-GB" dirty="0" smtClean="0">
                <a:latin typeface="Candara" panose="020E0502030303020204" pitchFamily="34" charset="0"/>
              </a:rPr>
              <a:t>                                              -   Base 4 – Amazonian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PE – expectations for kit / timetable</a:t>
            </a:r>
          </a:p>
          <a:p>
            <a:pPr>
              <a:buNone/>
            </a:pPr>
            <a:r>
              <a:rPr lang="en-GB" dirty="0">
                <a:latin typeface="Candara" panose="020E0502030303020204" pitchFamily="34" charset="0"/>
              </a:rPr>
              <a:t> </a:t>
            </a:r>
            <a:r>
              <a:rPr lang="en-GB" dirty="0" smtClean="0">
                <a:latin typeface="Candara" panose="020E0502030303020204" pitchFamily="34" charset="0"/>
              </a:rPr>
              <a:t>     All will go swimming – by Base. Base 5; Base 4; Base 3 – Nantwich pool Wednesdays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French by Year group: Y3, Y4, Y5 – Fridays – </a:t>
            </a:r>
            <a:r>
              <a:rPr lang="en-GB" dirty="0">
                <a:latin typeface="Candara" panose="020E0502030303020204" pitchFamily="34" charset="0"/>
              </a:rPr>
              <a:t>M</a:t>
            </a:r>
            <a:r>
              <a:rPr lang="en-GB" dirty="0" smtClean="0">
                <a:latin typeface="Candara" panose="020E0502030303020204" pitchFamily="34" charset="0"/>
              </a:rPr>
              <a:t>adame </a:t>
            </a:r>
            <a:r>
              <a:rPr lang="en-GB" dirty="0">
                <a:latin typeface="Candara" panose="020E0502030303020204" pitchFamily="34" charset="0"/>
              </a:rPr>
              <a:t>S</a:t>
            </a:r>
            <a:r>
              <a:rPr lang="en-GB" dirty="0" smtClean="0">
                <a:latin typeface="Candara" panose="020E0502030303020204" pitchFamily="34" charset="0"/>
              </a:rPr>
              <a:t>harpe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Music – by Base but same themes – Thursdays -Mrs </a:t>
            </a:r>
            <a:r>
              <a:rPr lang="en-GB" dirty="0">
                <a:latin typeface="Candara" panose="020E0502030303020204" pitchFamily="34" charset="0"/>
              </a:rPr>
              <a:t>P</a:t>
            </a:r>
            <a:r>
              <a:rPr lang="en-GB" dirty="0" smtClean="0">
                <a:latin typeface="Candara" panose="020E0502030303020204" pitchFamily="34" charset="0"/>
              </a:rPr>
              <a:t>ascal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Additional music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Y3 – Singfest’17 with Y6 (performance in March)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Y4 /5 – Brass tuition for 10 weeks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RE – by Base but same theme – Thursdays - Mrs Clarke</a:t>
            </a:r>
            <a:endParaRPr lang="en-GB" dirty="0">
              <a:latin typeface="Candara" panose="020E0502030303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ndara" panose="020E0502030303020204" pitchFamily="34" charset="0"/>
              </a:rPr>
              <a:t>Homework</a:t>
            </a:r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latin typeface="Candara" panose="020E0502030303020204" pitchFamily="34" charset="0"/>
              </a:rPr>
              <a:t>Rationale: Consolidate learning, practice a skill, manage own time</a:t>
            </a:r>
          </a:p>
          <a:p>
            <a:r>
              <a:rPr lang="en-GB" sz="2800" dirty="0" smtClean="0">
                <a:latin typeface="Candara" panose="020E0502030303020204" pitchFamily="34" charset="0"/>
              </a:rPr>
              <a:t>What is sent home</a:t>
            </a:r>
          </a:p>
          <a:p>
            <a:pPr lvl="2"/>
            <a:r>
              <a:rPr lang="en-GB" sz="2400" dirty="0" smtClean="0">
                <a:latin typeface="Candara" panose="020E0502030303020204" pitchFamily="34" charset="0"/>
              </a:rPr>
              <a:t>Maths</a:t>
            </a:r>
          </a:p>
          <a:p>
            <a:pPr lvl="2"/>
            <a:r>
              <a:rPr lang="en-GB" sz="2400" dirty="0" smtClean="0">
                <a:latin typeface="Candara" panose="020E0502030303020204" pitchFamily="34" charset="0"/>
              </a:rPr>
              <a:t>Literacy based</a:t>
            </a:r>
          </a:p>
          <a:p>
            <a:pPr lvl="2"/>
            <a:r>
              <a:rPr lang="en-GB" sz="2400" dirty="0" smtClean="0">
                <a:latin typeface="Candara" panose="020E0502030303020204" pitchFamily="34" charset="0"/>
              </a:rPr>
              <a:t>Spellings</a:t>
            </a:r>
          </a:p>
          <a:p>
            <a:pPr lvl="2"/>
            <a:r>
              <a:rPr lang="en-GB" sz="2400" dirty="0" smtClean="0">
                <a:latin typeface="Candara" panose="020E0502030303020204" pitchFamily="34" charset="0"/>
              </a:rPr>
              <a:t>Times tables</a:t>
            </a:r>
          </a:p>
          <a:p>
            <a:r>
              <a:rPr lang="en-GB" sz="2800" dirty="0" smtClean="0">
                <a:latin typeface="Candara" panose="020E0502030303020204" pitchFamily="34" charset="0"/>
              </a:rPr>
              <a:t>Expectations</a:t>
            </a:r>
            <a:endParaRPr lang="en-GB" sz="2800" dirty="0">
              <a:latin typeface="Candara" panose="020E0502030303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ndara" panose="020E0502030303020204" pitchFamily="34" charset="0"/>
              </a:rPr>
              <a:t>Playtime and Lunchtime</a:t>
            </a:r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>
                <a:latin typeface="Candara" panose="020E0502030303020204" pitchFamily="34" charset="0"/>
              </a:rPr>
              <a:t>Morning</a:t>
            </a:r>
          </a:p>
          <a:p>
            <a:pPr>
              <a:buNone/>
            </a:pPr>
            <a:r>
              <a:rPr lang="en-GB" sz="2400" dirty="0">
                <a:latin typeface="Candara" panose="020E0502030303020204" pitchFamily="34" charset="0"/>
              </a:rPr>
              <a:t> </a:t>
            </a:r>
            <a:r>
              <a:rPr lang="en-GB" sz="2400" dirty="0" smtClean="0">
                <a:latin typeface="Candara" panose="020E0502030303020204" pitchFamily="34" charset="0"/>
              </a:rPr>
              <a:t>   snack – from kitchen</a:t>
            </a:r>
          </a:p>
          <a:p>
            <a:pPr>
              <a:buNone/>
            </a:pPr>
            <a:r>
              <a:rPr lang="en-GB" sz="2400" dirty="0">
                <a:latin typeface="Candara" panose="020E0502030303020204" pitchFamily="34" charset="0"/>
              </a:rPr>
              <a:t> </a:t>
            </a:r>
            <a:r>
              <a:rPr lang="en-GB" sz="2400" dirty="0" smtClean="0">
                <a:latin typeface="Candara" panose="020E0502030303020204" pitchFamily="34" charset="0"/>
              </a:rPr>
              <a:t>   healthy snack – encourage fruit</a:t>
            </a:r>
          </a:p>
          <a:p>
            <a:r>
              <a:rPr lang="en-GB" sz="2400" dirty="0" smtClean="0">
                <a:latin typeface="Candara" panose="020E0502030303020204" pitchFamily="34" charset="0"/>
              </a:rPr>
              <a:t>Whole school out together – areas for different types of play, encourage activity</a:t>
            </a:r>
          </a:p>
          <a:p>
            <a:r>
              <a:rPr lang="en-GB" sz="2400" dirty="0" smtClean="0">
                <a:latin typeface="Candara" panose="020E0502030303020204" pitchFamily="34" charset="0"/>
              </a:rPr>
              <a:t>Lunch time – whole school have 1 hr for lunch</a:t>
            </a:r>
          </a:p>
          <a:p>
            <a:pPr>
              <a:buNone/>
            </a:pPr>
            <a:r>
              <a:rPr lang="en-GB" sz="2400" dirty="0">
                <a:latin typeface="Candara" panose="020E0502030303020204" pitchFamily="34" charset="0"/>
              </a:rPr>
              <a:t> </a:t>
            </a:r>
            <a:r>
              <a:rPr lang="en-GB" sz="2400" dirty="0" smtClean="0">
                <a:latin typeface="Candara" panose="020E0502030303020204" pitchFamily="34" charset="0"/>
              </a:rPr>
              <a:t>   All eat at same time</a:t>
            </a:r>
          </a:p>
          <a:p>
            <a:pPr>
              <a:buNone/>
            </a:pPr>
            <a:r>
              <a:rPr lang="en-GB" sz="2400" dirty="0">
                <a:latin typeface="Candara" panose="020E0502030303020204" pitchFamily="34" charset="0"/>
              </a:rPr>
              <a:t> </a:t>
            </a:r>
            <a:r>
              <a:rPr lang="en-GB" sz="2400" dirty="0" smtClean="0">
                <a:latin typeface="Candara" panose="020E0502030303020204" pitchFamily="34" charset="0"/>
              </a:rPr>
              <a:t>   Staff settle children</a:t>
            </a:r>
          </a:p>
          <a:p>
            <a:r>
              <a:rPr lang="en-GB" sz="2400" dirty="0" smtClean="0">
                <a:latin typeface="Candara" panose="020E0502030303020204" pitchFamily="34" charset="0"/>
              </a:rPr>
              <a:t>Afternoon play is a shorter 5-10 mins – fresh air, toilet and drink stop to fit in with the class learning. </a:t>
            </a:r>
            <a:endParaRPr lang="en-GB" sz="2400" dirty="0">
              <a:latin typeface="Candara" panose="020E0502030303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ndara" panose="020E0502030303020204" pitchFamily="34" charset="0"/>
              </a:rPr>
              <a:t>Well being </a:t>
            </a:r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Candara" panose="020E0502030303020204" pitchFamily="34" charset="0"/>
              </a:rPr>
              <a:t>We take well-being seriously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Important that shared information between home and school – Meet and greet/ notes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Family / pet bereavement, someone in hospital / unemployment, house move, parent split – ALL can impact on children even if not always obvious. Often children don’t want to upset the adult more by showing they are unhappy or worried.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Children can worry about school, work, friendships etc.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A happy child learns best!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Well-being lunches</a:t>
            </a:r>
            <a:endParaRPr lang="en-GB" dirty="0">
              <a:latin typeface="Candara" panose="020E0502030303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Candara" panose="020E0502030303020204" pitchFamily="34" charset="0"/>
              </a:rPr>
              <a:t>Well-being lunches</a:t>
            </a:r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en-GB" dirty="0" smtClean="0">
                <a:latin typeface="Candara" panose="020E0502030303020204" pitchFamily="34" charset="0"/>
              </a:rPr>
              <a:t>What do we want to achieve:</a:t>
            </a:r>
          </a:p>
          <a:p>
            <a:pPr lvl="0"/>
            <a:r>
              <a:rPr lang="en-GB" dirty="0" smtClean="0">
                <a:latin typeface="Candara" panose="020E0502030303020204" pitchFamily="34" charset="0"/>
              </a:rPr>
              <a:t>Let </a:t>
            </a:r>
            <a:r>
              <a:rPr lang="en-GB" dirty="0">
                <a:latin typeface="Candara" panose="020E0502030303020204" pitchFamily="34" charset="0"/>
              </a:rPr>
              <a:t>every child know they matter</a:t>
            </a:r>
          </a:p>
          <a:p>
            <a:pPr lvl="0"/>
            <a:r>
              <a:rPr lang="en-GB" dirty="0">
                <a:latin typeface="Candara" panose="020E0502030303020204" pitchFamily="34" charset="0"/>
              </a:rPr>
              <a:t>Give every child a voice</a:t>
            </a:r>
          </a:p>
          <a:p>
            <a:pPr lvl="0"/>
            <a:r>
              <a:rPr lang="en-GB" dirty="0">
                <a:latin typeface="Candara" panose="020E0502030303020204" pitchFamily="34" charset="0"/>
              </a:rPr>
              <a:t>Encourage self-belief and for each child to know that they have someone who believes in them</a:t>
            </a:r>
          </a:p>
          <a:p>
            <a:pPr lvl="0"/>
            <a:r>
              <a:rPr lang="en-GB" dirty="0">
                <a:latin typeface="Candara" panose="020E0502030303020204" pitchFamily="34" charset="0"/>
              </a:rPr>
              <a:t>Build each child’s confidence to use their voice and share their problems</a:t>
            </a:r>
          </a:p>
          <a:p>
            <a:pPr lvl="0"/>
            <a:r>
              <a:rPr lang="en-GB" dirty="0">
                <a:latin typeface="Candara" panose="020E0502030303020204" pitchFamily="34" charset="0"/>
              </a:rPr>
              <a:t>Give each child someone who will listen to them (other than their teacher/teaching assistant)</a:t>
            </a:r>
          </a:p>
          <a:p>
            <a:pPr lvl="0"/>
            <a:r>
              <a:rPr lang="en-GB" dirty="0">
                <a:latin typeface="Candara" panose="020E0502030303020204" pitchFamily="34" charset="0"/>
              </a:rPr>
              <a:t>Make each child feel safe</a:t>
            </a:r>
          </a:p>
          <a:p>
            <a:pPr lvl="0"/>
            <a:r>
              <a:rPr lang="en-GB" dirty="0">
                <a:latin typeface="Candara" panose="020E0502030303020204" pitchFamily="34" charset="0"/>
              </a:rPr>
              <a:t>Ensure each child enjoys the time they share together and have fun</a:t>
            </a:r>
          </a:p>
          <a:p>
            <a:pPr lvl="0"/>
            <a:r>
              <a:rPr lang="en-GB" dirty="0">
                <a:latin typeface="Candara" panose="020E0502030303020204" pitchFamily="34" charset="0"/>
              </a:rPr>
              <a:t>Provide the children with strategies to ‘cope</a:t>
            </a:r>
            <a:r>
              <a:rPr lang="en-GB" dirty="0" smtClean="0">
                <a:latin typeface="Candara" panose="020E0502030303020204" pitchFamily="34" charset="0"/>
              </a:rPr>
              <a:t>’ with difficulties</a:t>
            </a:r>
            <a:endParaRPr lang="en-GB" dirty="0">
              <a:latin typeface="Candara" panose="020E0502030303020204" pitchFamily="34" charset="0"/>
            </a:endParaRPr>
          </a:p>
          <a:p>
            <a:pPr lvl="0"/>
            <a:r>
              <a:rPr lang="en-GB" dirty="0">
                <a:latin typeface="Candara" panose="020E0502030303020204" pitchFamily="34" charset="0"/>
              </a:rPr>
              <a:t>Each child is well-known to adult beyond the classroom</a:t>
            </a:r>
          </a:p>
          <a:p>
            <a:pPr lvl="0"/>
            <a:r>
              <a:rPr lang="en-GB" dirty="0">
                <a:latin typeface="Candara" panose="020E0502030303020204" pitchFamily="34" charset="0"/>
              </a:rPr>
              <a:t>Build each child’s friendship groups across the </a:t>
            </a:r>
            <a:r>
              <a:rPr lang="en-GB" dirty="0" smtClean="0">
                <a:latin typeface="Candara" panose="020E0502030303020204" pitchFamily="34" charset="0"/>
              </a:rPr>
              <a:t>school</a:t>
            </a:r>
          </a:p>
          <a:p>
            <a:pPr lvl="0"/>
            <a:endParaRPr lang="en-GB" dirty="0">
              <a:latin typeface="Candara" panose="020E0502030303020204" pitchFamily="34" charset="0"/>
            </a:endParaRPr>
          </a:p>
          <a:p>
            <a:pPr lvl="0"/>
            <a:r>
              <a:rPr lang="en-GB" dirty="0" smtClean="0">
                <a:latin typeface="Candara" panose="020E0502030303020204" pitchFamily="34" charset="0"/>
              </a:rPr>
              <a:t>Meet for lunch in a group of 8/9 to have lunch with another adult who will be their ‘mentor’</a:t>
            </a:r>
          </a:p>
          <a:p>
            <a:pPr lvl="0"/>
            <a:r>
              <a:rPr lang="en-GB" dirty="0" smtClean="0">
                <a:latin typeface="Candara" panose="020E0502030303020204" pitchFamily="34" charset="0"/>
              </a:rPr>
              <a:t>Following the PHSE half termly themes: New beginnings, getting on and falling out, going for goals, good to be me, relationships and changes</a:t>
            </a:r>
          </a:p>
          <a:p>
            <a:pPr lvl="0"/>
            <a:r>
              <a:rPr lang="en-GB" dirty="0" smtClean="0">
                <a:latin typeface="Candara" panose="020E0502030303020204" pitchFamily="34" charset="0"/>
              </a:rPr>
              <a:t>Anti bullying week in November</a:t>
            </a:r>
            <a:endParaRPr lang="en-GB" dirty="0">
              <a:latin typeface="Candara" panose="020E0502030303020204" pitchFamily="34" charset="0"/>
            </a:endParaRP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ndara" panose="020E0502030303020204" pitchFamily="34" charset="0"/>
              </a:rPr>
              <a:t>Home time arrangements</a:t>
            </a:r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Candara" panose="020E0502030303020204" pitchFamily="34" charset="0"/>
              </a:rPr>
              <a:t>Keeping your child safe</a:t>
            </a:r>
          </a:p>
          <a:p>
            <a:pPr>
              <a:buNone/>
            </a:pPr>
            <a:r>
              <a:rPr lang="en-GB" dirty="0">
                <a:latin typeface="Candara" panose="020E0502030303020204" pitchFamily="34" charset="0"/>
              </a:rPr>
              <a:t> </a:t>
            </a:r>
            <a:r>
              <a:rPr lang="en-GB" dirty="0" smtClean="0">
                <a:latin typeface="Candara" panose="020E0502030303020204" pitchFamily="34" charset="0"/>
              </a:rPr>
              <a:t>  Must let school know if usual arrangements</a:t>
            </a:r>
          </a:p>
          <a:p>
            <a:pPr>
              <a:buNone/>
            </a:pPr>
            <a:r>
              <a:rPr lang="en-GB" dirty="0">
                <a:latin typeface="Candara" panose="020E0502030303020204" pitchFamily="34" charset="0"/>
              </a:rPr>
              <a:t> </a:t>
            </a:r>
            <a:r>
              <a:rPr lang="en-GB" dirty="0" smtClean="0">
                <a:latin typeface="Candara" panose="020E0502030303020204" pitchFamily="34" charset="0"/>
              </a:rPr>
              <a:t>  have changed and a different adult is picking</a:t>
            </a:r>
          </a:p>
          <a:p>
            <a:pPr>
              <a:buNone/>
            </a:pPr>
            <a:r>
              <a:rPr lang="en-GB" dirty="0">
                <a:latin typeface="Candara" panose="020E0502030303020204" pitchFamily="34" charset="0"/>
              </a:rPr>
              <a:t> </a:t>
            </a:r>
            <a:r>
              <a:rPr lang="en-GB" dirty="0" smtClean="0">
                <a:latin typeface="Candara" panose="020E0502030303020204" pitchFamily="34" charset="0"/>
              </a:rPr>
              <a:t>  your child up or</a:t>
            </a:r>
          </a:p>
          <a:p>
            <a:pPr>
              <a:buNone/>
            </a:pPr>
            <a:r>
              <a:rPr lang="en-GB" dirty="0">
                <a:latin typeface="Candara" panose="020E0502030303020204" pitchFamily="34" charset="0"/>
              </a:rPr>
              <a:t> </a:t>
            </a:r>
            <a:r>
              <a:rPr lang="en-GB" dirty="0" smtClean="0">
                <a:latin typeface="Candara" panose="020E0502030303020204" pitchFamily="34" charset="0"/>
              </a:rPr>
              <a:t> Older children – walking to park to be picked up: must inform school of these arrangements</a:t>
            </a:r>
          </a:p>
          <a:p>
            <a:pPr>
              <a:buNone/>
            </a:pPr>
            <a:r>
              <a:rPr lang="en-GB" dirty="0">
                <a:latin typeface="Candara" panose="020E0502030303020204" pitchFamily="34" charset="0"/>
              </a:rPr>
              <a:t> </a:t>
            </a:r>
            <a:r>
              <a:rPr lang="en-GB" dirty="0" smtClean="0">
                <a:latin typeface="Candara" panose="020E0502030303020204" pitchFamily="34" charset="0"/>
              </a:rPr>
              <a:t>  We can’t just let a child go.</a:t>
            </a:r>
            <a:endParaRPr lang="en-GB" dirty="0">
              <a:latin typeface="Candara" panose="020E0502030303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ndara" panose="020E0502030303020204" pitchFamily="34" charset="0"/>
              </a:rPr>
              <a:t>Progress Meetings</a:t>
            </a:r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Candara" panose="020E0502030303020204" pitchFamily="34" charset="0"/>
              </a:rPr>
              <a:t>Baseline children in reading, writing, maths, spelling and SPAG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Use information to target teaching for individuals, groups, whole class against end of year expectations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Show tracking grids…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No statutory assessment in KS2 until Y6. Has child met the expected for end of Y6?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In each year including Y3, Y4 and Y5 we track each child’s progress against end of year objectives.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Parent progress meetings across year: share how child is getting on in school, strengths and what need to focus on.</a:t>
            </a:r>
            <a:endParaRPr lang="en-GB" dirty="0">
              <a:latin typeface="Candara" panose="020E0502030303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ndara" panose="020E0502030303020204" pitchFamily="34" charset="0"/>
              </a:rPr>
              <a:t>Parent partnership</a:t>
            </a:r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>
                <a:latin typeface="Candara" panose="020E0502030303020204" pitchFamily="34" charset="0"/>
              </a:rPr>
              <a:t>Teacher – child – parent</a:t>
            </a:r>
          </a:p>
          <a:p>
            <a:r>
              <a:rPr lang="en-GB" sz="2800" dirty="0" smtClean="0">
                <a:latin typeface="Candara" panose="020E0502030303020204" pitchFamily="34" charset="0"/>
              </a:rPr>
              <a:t>Good parent partnership offers the best outcomes for the child</a:t>
            </a:r>
          </a:p>
          <a:p>
            <a:r>
              <a:rPr lang="en-GB" sz="2800" dirty="0" smtClean="0">
                <a:latin typeface="Candara" panose="020E0502030303020204" pitchFamily="34" charset="0"/>
              </a:rPr>
              <a:t>Working together</a:t>
            </a:r>
          </a:p>
          <a:p>
            <a:r>
              <a:rPr lang="en-GB" sz="2800" dirty="0" smtClean="0">
                <a:latin typeface="Candara" panose="020E0502030303020204" pitchFamily="34" charset="0"/>
              </a:rPr>
              <a:t>Supporting the learning process at home and in school</a:t>
            </a:r>
          </a:p>
          <a:p>
            <a:endParaRPr lang="en-GB" dirty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ndara" panose="020E0502030303020204" pitchFamily="34" charset="0"/>
              </a:rPr>
              <a:t>Any concerns…</a:t>
            </a:r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Candara" panose="020E0502030303020204" pitchFamily="34" charset="0"/>
              </a:rPr>
              <a:t>Come and share</a:t>
            </a:r>
          </a:p>
          <a:p>
            <a:endParaRPr lang="en-GB" dirty="0">
              <a:latin typeface="Candara" panose="020E0502030303020204" pitchFamily="34" charset="0"/>
            </a:endParaRPr>
          </a:p>
          <a:p>
            <a:pPr>
              <a:buNone/>
            </a:pPr>
            <a:r>
              <a:rPr lang="en-GB" dirty="0" smtClean="0">
                <a:latin typeface="Candara" panose="020E0502030303020204" pitchFamily="34" charset="0"/>
              </a:rPr>
              <a:t>How: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Meet and Greet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Note/letter to teacher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Make an appointment for a mutually convenient time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Phone call if can’t get into school (arrange time with Debbie when both teacher and self are free)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Appointments to see Mrs </a:t>
            </a:r>
            <a:r>
              <a:rPr lang="en-GB" dirty="0" err="1" smtClean="0">
                <a:latin typeface="Candara" panose="020E0502030303020204" pitchFamily="34" charset="0"/>
              </a:rPr>
              <a:t>Cador</a:t>
            </a:r>
            <a:endParaRPr lang="en-GB" dirty="0" smtClean="0">
              <a:latin typeface="Candara" panose="020E0502030303020204" pitchFamily="34" charset="0"/>
            </a:endParaRP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ndara" panose="020E0502030303020204" pitchFamily="34" charset="0"/>
              </a:rPr>
              <a:t>Any questions</a:t>
            </a:r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ndara" panose="020E0502030303020204" pitchFamily="34" charset="0"/>
              </a:rPr>
              <a:t>Being ready for the school day</a:t>
            </a:r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 smtClean="0">
                <a:latin typeface="Candara" panose="020E0502030303020204" pitchFamily="34" charset="0"/>
              </a:rPr>
              <a:t>School uniform </a:t>
            </a:r>
          </a:p>
          <a:p>
            <a:r>
              <a:rPr lang="en-GB" sz="2800" dirty="0" smtClean="0">
                <a:latin typeface="Candara" panose="020E0502030303020204" pitchFamily="34" charset="0"/>
              </a:rPr>
              <a:t>Encourage independence / self organisation skills</a:t>
            </a:r>
          </a:p>
          <a:p>
            <a:r>
              <a:rPr lang="en-GB" sz="2800" dirty="0" smtClean="0">
                <a:latin typeface="Candara" panose="020E0502030303020204" pitchFamily="34" charset="0"/>
              </a:rPr>
              <a:t>Daily - Reading book and reading record</a:t>
            </a:r>
          </a:p>
          <a:p>
            <a:pPr>
              <a:buNone/>
            </a:pPr>
            <a:r>
              <a:rPr lang="en-GB" sz="2800" dirty="0" smtClean="0">
                <a:latin typeface="Candara" panose="020E0502030303020204" pitchFamily="34" charset="0"/>
              </a:rPr>
              <a:t>    (Explain how /when going to check)</a:t>
            </a:r>
          </a:p>
          <a:p>
            <a:r>
              <a:rPr lang="en-GB" sz="2800" dirty="0" smtClean="0">
                <a:latin typeface="Candara" panose="020E0502030303020204" pitchFamily="34" charset="0"/>
              </a:rPr>
              <a:t>PE kits – Base timetables for sport</a:t>
            </a:r>
          </a:p>
          <a:p>
            <a:r>
              <a:rPr lang="en-GB" sz="2800" dirty="0" smtClean="0">
                <a:latin typeface="Candara" panose="020E0502030303020204" pitchFamily="34" charset="0"/>
              </a:rPr>
              <a:t>Homework in on day requested and why important</a:t>
            </a:r>
          </a:p>
          <a:p>
            <a:r>
              <a:rPr lang="en-GB" sz="2800" dirty="0" smtClean="0">
                <a:latin typeface="Candara" panose="020E0502030303020204" pitchFamily="34" charset="0"/>
              </a:rPr>
              <a:t>Letters/monies – ALL COME TO CLASS TEACHER</a:t>
            </a:r>
            <a:endParaRPr lang="en-GB" sz="2800" dirty="0">
              <a:latin typeface="Candara" panose="020E0502030303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5"/>
          <p:cNvGraphicFramePr>
            <a:graphicFrameLocks/>
          </p:cNvGraphicFramePr>
          <p:nvPr/>
        </p:nvGraphicFramePr>
        <p:xfrm>
          <a:off x="1" y="1196752"/>
          <a:ext cx="8460430" cy="504055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931459">
                  <a:extLst>
                    <a:ext uri="{9D8B030D-6E8A-4147-A177-3AD203B41FA5}">
                      <a16:colId xmlns:a16="http://schemas.microsoft.com/office/drawing/2014/main" xmlns="" val="544723413"/>
                    </a:ext>
                  </a:extLst>
                </a:gridCol>
                <a:gridCol w="413982">
                  <a:extLst>
                    <a:ext uri="{9D8B030D-6E8A-4147-A177-3AD203B41FA5}">
                      <a16:colId xmlns:a16="http://schemas.microsoft.com/office/drawing/2014/main" xmlns="" val="1009669203"/>
                    </a:ext>
                  </a:extLst>
                </a:gridCol>
                <a:gridCol w="454230">
                  <a:extLst>
                    <a:ext uri="{9D8B030D-6E8A-4147-A177-3AD203B41FA5}">
                      <a16:colId xmlns:a16="http://schemas.microsoft.com/office/drawing/2014/main" xmlns="" val="2405677651"/>
                    </a:ext>
                  </a:extLst>
                </a:gridCol>
                <a:gridCol w="1059679">
                  <a:extLst>
                    <a:ext uri="{9D8B030D-6E8A-4147-A177-3AD203B41FA5}">
                      <a16:colId xmlns:a16="http://schemas.microsoft.com/office/drawing/2014/main" xmlns="" val="3427472650"/>
                    </a:ext>
                  </a:extLst>
                </a:gridCol>
                <a:gridCol w="1014256">
                  <a:extLst>
                    <a:ext uri="{9D8B030D-6E8A-4147-A177-3AD203B41FA5}">
                      <a16:colId xmlns:a16="http://schemas.microsoft.com/office/drawing/2014/main" xmlns="" val="1307855182"/>
                    </a:ext>
                  </a:extLst>
                </a:gridCol>
                <a:gridCol w="489304">
                  <a:extLst>
                    <a:ext uri="{9D8B030D-6E8A-4147-A177-3AD203B41FA5}">
                      <a16:colId xmlns:a16="http://schemas.microsoft.com/office/drawing/2014/main" xmlns="" val="3783131385"/>
                    </a:ext>
                  </a:extLst>
                </a:gridCol>
                <a:gridCol w="1241947">
                  <a:extLst>
                    <a:ext uri="{9D8B030D-6E8A-4147-A177-3AD203B41FA5}">
                      <a16:colId xmlns:a16="http://schemas.microsoft.com/office/drawing/2014/main" xmlns="" val="857638556"/>
                    </a:ext>
                  </a:extLst>
                </a:gridCol>
                <a:gridCol w="620973">
                  <a:extLst>
                    <a:ext uri="{9D8B030D-6E8A-4147-A177-3AD203B41FA5}">
                      <a16:colId xmlns:a16="http://schemas.microsoft.com/office/drawing/2014/main" xmlns="" val="989261524"/>
                    </a:ext>
                  </a:extLst>
                </a:gridCol>
                <a:gridCol w="627297">
                  <a:extLst>
                    <a:ext uri="{9D8B030D-6E8A-4147-A177-3AD203B41FA5}">
                      <a16:colId xmlns:a16="http://schemas.microsoft.com/office/drawing/2014/main" xmlns="" val="2244427096"/>
                    </a:ext>
                  </a:extLst>
                </a:gridCol>
                <a:gridCol w="788866">
                  <a:extLst>
                    <a:ext uri="{9D8B030D-6E8A-4147-A177-3AD203B41FA5}">
                      <a16:colId xmlns:a16="http://schemas.microsoft.com/office/drawing/2014/main" xmlns="" val="792890188"/>
                    </a:ext>
                  </a:extLst>
                </a:gridCol>
                <a:gridCol w="85343">
                  <a:extLst>
                    <a:ext uri="{9D8B030D-6E8A-4147-A177-3AD203B41FA5}">
                      <a16:colId xmlns:a16="http://schemas.microsoft.com/office/drawing/2014/main" xmlns="" val="3319207738"/>
                    </a:ext>
                  </a:extLst>
                </a:gridCol>
                <a:gridCol w="733094">
                  <a:extLst>
                    <a:ext uri="{9D8B030D-6E8A-4147-A177-3AD203B41FA5}">
                      <a16:colId xmlns:a16="http://schemas.microsoft.com/office/drawing/2014/main" xmlns="" val="3159183971"/>
                    </a:ext>
                  </a:extLst>
                </a:gridCol>
              </a:tblGrid>
              <a:tr h="3653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Day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8.45-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9.00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9.00-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9.25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9.25 – 10:15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10:15 – 10:40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10.40-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11:00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11.00-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12.00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12.00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- 1.00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1.00- 1:20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1.20 – 1.50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6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(5 – 10 min break)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2.00 - 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3.30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73311329"/>
                  </a:ext>
                </a:extLst>
              </a:tr>
              <a:tr h="93503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Monday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Registration and focus activities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71755" marR="71755" algn="l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Reading activities – inferential reading programme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Literacy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Phonics/Spelling/SPAG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Playtime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Maths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Lunchtime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Assembly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Maths – mental arithmetic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Learning Journey/storytime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12840551"/>
                  </a:ext>
                </a:extLst>
              </a:tr>
              <a:tr h="93503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Tuesday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Literacy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Phonics/Spelling/SPAG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Maths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Assembly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Maths – mental arithmetic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Learning journey/storytime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6061387"/>
                  </a:ext>
                </a:extLst>
              </a:tr>
              <a:tr h="93503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Wednesday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Literacy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Phonics/Spelling/SPAG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Maths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Assembly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Maths – mental arithmetic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PE (1 hour)/Learning Journey/storytime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95140397"/>
                  </a:ext>
                </a:extLst>
              </a:tr>
              <a:tr h="93503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Thursday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Literacy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Phonics/Spelling/SPAG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Spelling test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Maths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i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Assembly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RE (1 hour, SC)/Music (1 hour, NP)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b="1" i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LP PPA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36852812"/>
                  </a:ext>
                </a:extLst>
              </a:tr>
              <a:tr h="93503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Friday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Literacy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Phonics/Spelling/SPAG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Y3 – 11.00 – 11.25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Y4 – 11.25 – 11.50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Maths of the day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Times tables test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PE (1hour)/Learning Journey/storytime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Assembly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67" marR="514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03088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7850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ndara" panose="020E0502030303020204" pitchFamily="34" charset="0"/>
              </a:rPr>
              <a:t>Our day</a:t>
            </a:r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2400" dirty="0" smtClean="0">
                <a:latin typeface="Candara" panose="020E0502030303020204" pitchFamily="34" charset="0"/>
              </a:rPr>
              <a:t>Routines</a:t>
            </a:r>
          </a:p>
          <a:p>
            <a:r>
              <a:rPr lang="en-GB" sz="2400" dirty="0" smtClean="0">
                <a:latin typeface="Candara" panose="020E0502030303020204" pitchFamily="34" charset="0"/>
              </a:rPr>
              <a:t>Meet and Greet </a:t>
            </a:r>
          </a:p>
          <a:p>
            <a:r>
              <a:rPr lang="en-GB" sz="2400" dirty="0" smtClean="0">
                <a:latin typeface="Candara" panose="020E0502030303020204" pitchFamily="34" charset="0"/>
              </a:rPr>
              <a:t>Morning timetable</a:t>
            </a:r>
          </a:p>
          <a:p>
            <a:r>
              <a:rPr lang="en-GB" sz="2400" dirty="0" smtClean="0">
                <a:latin typeface="Candara" panose="020E0502030303020204" pitchFamily="34" charset="0"/>
              </a:rPr>
              <a:t>Lunch timetable – well being lunch (x 1 weekly)</a:t>
            </a:r>
          </a:p>
          <a:p>
            <a:r>
              <a:rPr lang="en-GB" sz="2400" dirty="0" smtClean="0">
                <a:latin typeface="Candara" panose="020E0502030303020204" pitchFamily="34" charset="0"/>
              </a:rPr>
              <a:t>Afternoon timetable</a:t>
            </a:r>
          </a:p>
          <a:p>
            <a:r>
              <a:rPr lang="en-GB" sz="2400" dirty="0" smtClean="0">
                <a:latin typeface="Candara" panose="020E0502030303020204" pitchFamily="34" charset="0"/>
              </a:rPr>
              <a:t>New ‘break’ arrangements – fit in with timetable</a:t>
            </a:r>
          </a:p>
          <a:p>
            <a:r>
              <a:rPr lang="en-GB" sz="2400" dirty="0" smtClean="0">
                <a:latin typeface="Candara" panose="020E0502030303020204" pitchFamily="34" charset="0"/>
              </a:rPr>
              <a:t>End of day – need to know who picking up – home time arrangements</a:t>
            </a:r>
            <a:endParaRPr lang="en-GB" sz="2400" dirty="0">
              <a:latin typeface="Candara" panose="020E0502030303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ndara" panose="020E0502030303020204" pitchFamily="34" charset="0"/>
              </a:rPr>
              <a:t>Punctuality and attendance</a:t>
            </a:r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>
                <a:latin typeface="Candara" panose="020E0502030303020204" pitchFamily="34" charset="0"/>
              </a:rPr>
              <a:t>Being on time – life skill, settle in with everyone, don’t have a sense of not knowing what is going on</a:t>
            </a:r>
          </a:p>
          <a:p>
            <a:r>
              <a:rPr lang="en-GB" sz="2400" dirty="0" smtClean="0">
                <a:latin typeface="Candara" panose="020E0502030303020204" pitchFamily="34" charset="0"/>
              </a:rPr>
              <a:t>Very important to be in school as much as possible</a:t>
            </a:r>
          </a:p>
          <a:p>
            <a:r>
              <a:rPr lang="en-GB" sz="2400" dirty="0" smtClean="0">
                <a:latin typeface="Candara" panose="020E0502030303020204" pitchFamily="34" charset="0"/>
              </a:rPr>
              <a:t>Miss learning and next steps, builds insecurity,</a:t>
            </a:r>
          </a:p>
          <a:p>
            <a:pPr>
              <a:buNone/>
            </a:pPr>
            <a:r>
              <a:rPr lang="en-GB" sz="2400" dirty="0" smtClean="0">
                <a:latin typeface="Candara" panose="020E0502030303020204" pitchFamily="34" charset="0"/>
              </a:rPr>
              <a:t>    gaps in knowledge, skills and understanding, </a:t>
            </a:r>
            <a:r>
              <a:rPr lang="en-GB" sz="2400" dirty="0">
                <a:latin typeface="Candara" panose="020E0502030303020204" pitchFamily="34" charset="0"/>
              </a:rPr>
              <a:t>e</a:t>
            </a:r>
            <a:r>
              <a:rPr lang="en-GB" sz="2400" dirty="0" smtClean="0">
                <a:latin typeface="Candara" panose="020E0502030303020204" pitchFamily="34" charset="0"/>
              </a:rPr>
              <a:t>ffects confidence</a:t>
            </a:r>
          </a:p>
          <a:p>
            <a:pPr>
              <a:buNone/>
            </a:pPr>
            <a:r>
              <a:rPr lang="en-GB" sz="2400" dirty="0" smtClean="0">
                <a:latin typeface="Candara" panose="020E0502030303020204" pitchFamily="34" charset="0"/>
              </a:rPr>
              <a:t>PERFECT ATTENDANCE – daily </a:t>
            </a:r>
            <a:r>
              <a:rPr lang="en-GB" sz="2400" dirty="0" smtClean="0">
                <a:latin typeface="Candara" panose="020E0502030303020204" pitchFamily="34" charset="0"/>
                <a:sym typeface="Wingdings"/>
              </a:rPr>
              <a:t> 17 days of whole class full attendance = golden time/treat</a:t>
            </a:r>
            <a:endParaRPr lang="en-GB" sz="2400" dirty="0">
              <a:latin typeface="Candara" panose="020E0502030303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ndara" panose="020E0502030303020204" pitchFamily="34" charset="0"/>
              </a:rPr>
              <a:t>Meet and Greet</a:t>
            </a:r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>
                <a:latin typeface="Candara" panose="020E0502030303020204" pitchFamily="34" charset="0"/>
              </a:rPr>
              <a:t>Prompt start to day for all</a:t>
            </a:r>
          </a:p>
          <a:p>
            <a:r>
              <a:rPr lang="en-GB" sz="2400" dirty="0" smtClean="0">
                <a:latin typeface="Candara" panose="020E0502030303020204" pitchFamily="34" charset="0"/>
              </a:rPr>
              <a:t>Any relevant information /concerns shared sooner rather than later [if not dropping off – call school or send in note with child]</a:t>
            </a:r>
          </a:p>
          <a:p>
            <a:r>
              <a:rPr lang="en-GB" sz="2400" dirty="0">
                <a:latin typeface="Candara" panose="020E0502030303020204" pitchFamily="34" charset="0"/>
              </a:rPr>
              <a:t>A</a:t>
            </a:r>
            <a:r>
              <a:rPr lang="en-GB" sz="2400" dirty="0" smtClean="0">
                <a:latin typeface="Candara" panose="020E0502030303020204" pitchFamily="34" charset="0"/>
              </a:rPr>
              <a:t>ctivities set up in class to engage children in learning</a:t>
            </a:r>
          </a:p>
          <a:p>
            <a:r>
              <a:rPr lang="en-GB" sz="2400" dirty="0" smtClean="0">
                <a:latin typeface="Candara" panose="020E0502030303020204" pitchFamily="34" charset="0"/>
              </a:rPr>
              <a:t>Supervision – TA in class to meet the children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ndara" panose="020E0502030303020204" pitchFamily="34" charset="0"/>
              </a:rPr>
              <a:t>Literacy</a:t>
            </a:r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Candara" panose="020E0502030303020204" pitchFamily="34" charset="0"/>
              </a:rPr>
              <a:t>Following each year group’s NC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Reading – how – types of activities/learning</a:t>
            </a:r>
          </a:p>
          <a:p>
            <a:pPr>
              <a:buNone/>
            </a:pPr>
            <a:r>
              <a:rPr lang="en-GB" dirty="0">
                <a:latin typeface="Candara" panose="020E0502030303020204" pitchFamily="34" charset="0"/>
              </a:rPr>
              <a:t> </a:t>
            </a:r>
            <a:r>
              <a:rPr lang="en-GB" dirty="0" smtClean="0">
                <a:latin typeface="Candara" panose="020E0502030303020204" pitchFamily="34" charset="0"/>
              </a:rPr>
              <a:t>   whole class story – book talk etc, group, individual (if done and regular)</a:t>
            </a:r>
          </a:p>
          <a:p>
            <a:pPr>
              <a:buNone/>
            </a:pPr>
            <a:r>
              <a:rPr lang="en-GB" dirty="0" smtClean="0">
                <a:latin typeface="Candara" panose="020E0502030303020204" pitchFamily="34" charset="0"/>
              </a:rPr>
              <a:t>Lots of reading – balanced diet of book/types feeds into getting good ideas for writing and building up a good vocabulary</a:t>
            </a:r>
          </a:p>
          <a:p>
            <a:pPr>
              <a:buNone/>
            </a:pPr>
            <a:r>
              <a:rPr lang="en-GB" dirty="0" smtClean="0">
                <a:latin typeface="Candara" panose="020E0502030303020204" pitchFamily="34" charset="0"/>
              </a:rPr>
              <a:t>Daily reading at home – 20-30 mins depending on age and concentration</a:t>
            </a:r>
          </a:p>
          <a:p>
            <a:pPr>
              <a:buNone/>
            </a:pPr>
            <a:r>
              <a:rPr lang="en-GB" dirty="0" smtClean="0">
                <a:latin typeface="Candara" panose="020E0502030303020204" pitchFamily="34" charset="0"/>
              </a:rPr>
              <a:t>Really beneficial for all children to have an adult read alongside or to the child even in Y3, 4 and 5</a:t>
            </a:r>
          </a:p>
          <a:p>
            <a:pPr>
              <a:buNone/>
            </a:pPr>
            <a:r>
              <a:rPr lang="en-GB" dirty="0" smtClean="0">
                <a:latin typeface="Candara" panose="020E0502030303020204" pitchFamily="34" charset="0"/>
              </a:rPr>
              <a:t>Each class – reading corner for book choices / library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ndara" panose="020E0502030303020204" pitchFamily="34" charset="0"/>
              </a:rPr>
              <a:t>Literacy continued…</a:t>
            </a:r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>
                <a:latin typeface="Candara" panose="020E0502030303020204" pitchFamily="34" charset="0"/>
              </a:rPr>
              <a:t>Writing – key focus in school – writing at length and with stamina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Show Literacy working wall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Writing - a range of writing linked to or inspired by class text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Sentence work – grammar and punctuation</a:t>
            </a:r>
          </a:p>
          <a:p>
            <a:pPr>
              <a:buNone/>
            </a:pPr>
            <a:r>
              <a:rPr lang="en-GB" dirty="0">
                <a:latin typeface="Candara" panose="020E0502030303020204" pitchFamily="34" charset="0"/>
              </a:rPr>
              <a:t> </a:t>
            </a:r>
            <a:r>
              <a:rPr lang="en-GB" dirty="0" smtClean="0">
                <a:latin typeface="Candara" panose="020E0502030303020204" pitchFamily="34" charset="0"/>
              </a:rPr>
              <a:t>  Government focus on the children learning the terminology of the grammar they are using and that they not only use correct grammar but identify in other’s work too – SPAG tests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Spelling – investigating patterns, understanding the rules and being able to use when doing own spelling.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100 statutory words Y3/4 and Y5/6 – all are tricky words and not always words we use regularly.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Challenging!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Practice learning a few at a time and often. Don’t learn spellings night before test – often forgotten unless a child has a very good ability in retaining spellings – not many children can long term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ndara" panose="020E0502030303020204" pitchFamily="34" charset="0"/>
              </a:rPr>
              <a:t>Maths</a:t>
            </a:r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Candara" panose="020E0502030303020204" pitchFamily="34" charset="0"/>
              </a:rPr>
              <a:t>Following the year group’s NC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Show Maths Working Wall – aspects of it -explain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Important: number bonds (explain that not just numbers to 10 or 20 but numbers to 8, 17, 63…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Times tables – learn as 4 x 6 not count on fingers so that can use the number fact </a:t>
            </a:r>
          </a:p>
          <a:p>
            <a:pPr>
              <a:buNone/>
            </a:pPr>
            <a:r>
              <a:rPr lang="en-GB" dirty="0" smtClean="0">
                <a:latin typeface="Candara" panose="020E0502030303020204" pitchFamily="34" charset="0"/>
              </a:rPr>
              <a:t>     e.g. 4 x 6 =24 so 24 /4 = 6 or 40 x 6 = 240</a:t>
            </a:r>
          </a:p>
          <a:p>
            <a:pPr>
              <a:buNone/>
            </a:pPr>
            <a:r>
              <a:rPr lang="en-GB" dirty="0">
                <a:latin typeface="Candara" panose="020E0502030303020204" pitchFamily="34" charset="0"/>
              </a:rPr>
              <a:t> </a:t>
            </a:r>
            <a:r>
              <a:rPr lang="en-GB" dirty="0" smtClean="0">
                <a:latin typeface="Candara" panose="020E0502030303020204" pitchFamily="34" charset="0"/>
              </a:rPr>
              <a:t>    over-learn so really well embedded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Continue with mental maths – mental maths books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156</TotalTime>
  <Words>1401</Words>
  <Application>Microsoft Office PowerPoint</Application>
  <PresentationFormat>On-screen Show (4:3)</PresentationFormat>
  <Paragraphs>211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Adjacency</vt:lpstr>
      <vt:lpstr>Welcome to Year 3/4/5 Pastoral meeting</vt:lpstr>
      <vt:lpstr>Being ready for the school day</vt:lpstr>
      <vt:lpstr>Slide 3</vt:lpstr>
      <vt:lpstr>Our day</vt:lpstr>
      <vt:lpstr>Punctuality and attendance</vt:lpstr>
      <vt:lpstr>Meet and Greet</vt:lpstr>
      <vt:lpstr>Literacy</vt:lpstr>
      <vt:lpstr>Literacy continued…</vt:lpstr>
      <vt:lpstr>Maths</vt:lpstr>
      <vt:lpstr>Curriculum</vt:lpstr>
      <vt:lpstr>Homework</vt:lpstr>
      <vt:lpstr>Playtime and Lunchtime</vt:lpstr>
      <vt:lpstr>Well being </vt:lpstr>
      <vt:lpstr>Well-being lunches</vt:lpstr>
      <vt:lpstr>Home time arrangements</vt:lpstr>
      <vt:lpstr>Progress Meetings</vt:lpstr>
      <vt:lpstr>Parent partnership</vt:lpstr>
      <vt:lpstr>Any concerns…</vt:lpstr>
      <vt:lpstr>Any questions</vt:lpstr>
    </vt:vector>
  </TitlesOfParts>
  <Company>Brine Leas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Wecome to Y X Pastoral meeting</dc:title>
  <dc:creator>Mr C Cador</dc:creator>
  <cp:lastModifiedBy>Mr C Cador</cp:lastModifiedBy>
  <cp:revision>10</cp:revision>
  <dcterms:created xsi:type="dcterms:W3CDTF">2016-09-15T05:26:49Z</dcterms:created>
  <dcterms:modified xsi:type="dcterms:W3CDTF">2016-09-20T05:44:42Z</dcterms:modified>
</cp:coreProperties>
</file>