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sldIdLst>
    <p:sldId id="256" r:id="rId2"/>
    <p:sldId id="259" r:id="rId3"/>
    <p:sldId id="279" r:id="rId4"/>
    <p:sldId id="260" r:id="rId5"/>
    <p:sldId id="261" r:id="rId6"/>
    <p:sldId id="267" r:id="rId7"/>
    <p:sldId id="268" r:id="rId8"/>
    <p:sldId id="269" r:id="rId9"/>
    <p:sldId id="270" r:id="rId10"/>
    <p:sldId id="271" r:id="rId11"/>
    <p:sldId id="272" r:id="rId12"/>
    <p:sldId id="262" r:id="rId13"/>
    <p:sldId id="274" r:id="rId14"/>
    <p:sldId id="275" r:id="rId15"/>
    <p:sldId id="276" r:id="rId16"/>
    <p:sldId id="277" r:id="rId17"/>
    <p:sldId id="263" r:id="rId18"/>
    <p:sldId id="266" r:id="rId19"/>
    <p:sldId id="278" r:id="rId20"/>
    <p:sldId id="280" r:id="rId21"/>
    <p:sldId id="281" r:id="rId22"/>
    <p:sldId id="282" r:id="rId23"/>
    <p:sldId id="265"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D0065BE-0657-4A47-90AD-C21C55E16B19}" type="datetime4">
              <a:rPr lang="en-US" smtClean="0"/>
              <a:pPr/>
              <a:t>February 1, 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54ED01-E2A0-4C1E-8E21-014B99041579}"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6C3AA4-67BE-44F7-809A-3582401494AF}" type="datetime4">
              <a:rPr lang="en-US" smtClean="0"/>
              <a:pPr/>
              <a:t>February 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754ED01-E2A0-4C1E-8E21-014B99041579}"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72EEB-1769-4776-AD69-E7C1260563EB}" type="datetime4">
              <a:rPr lang="en-US" smtClean="0"/>
              <a:pPr/>
              <a:t>February 1, 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47BB8AF-C16A-4836-A92D-61834B5F0BA5}" type="datetime4">
              <a:rPr lang="en-US" smtClean="0"/>
              <a:pPr/>
              <a:t>February 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754ED01-E2A0-4C1E-8E21-014B99041579}"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47D2193-4505-4A75-99BB-880C6989A757}" type="datetime4">
              <a:rPr lang="en-US" smtClean="0"/>
              <a:pPr/>
              <a:t>February 1, 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54ED01-E2A0-4C1E-8E21-014B99041579}"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13A18F4-33C3-445B-924C-31108C51719C}" type="datetime4">
              <a:rPr lang="en-US" smtClean="0"/>
              <a:pPr/>
              <a:t>February 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AF7543A-E259-478F-9E0D-57BA40E442B7}" type="datetime4">
              <a:rPr lang="en-US" smtClean="0"/>
              <a:pPr/>
              <a:t>February 1, 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754ED01-E2A0-4C1E-8E21-014B99041579}"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FB012D-77A1-44B0-BB26-329BA1EE55C9}" type="datetime4">
              <a:rPr lang="en-US" smtClean="0"/>
              <a:pPr/>
              <a:t>February 1,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4B7499E-3031-413E-B01E-B94970708CAA}" type="datetime4">
              <a:rPr lang="en-US" smtClean="0"/>
              <a:pPr/>
              <a:t>February 1,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754ED01-E2A0-4C1E-8E21-014B9904157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C7EAB0C-2220-4D0E-A0DD-DB7FA0F742F4}" type="datetime4">
              <a:rPr lang="en-US" smtClean="0"/>
              <a:pPr/>
              <a:t>February 1, 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754ED01-E2A0-4C1E-8E21-014B99041579}"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3416D63-31BF-4B94-B6C5-E20B2C63F515}" type="datetime4">
              <a:rPr lang="en-US" smtClean="0"/>
              <a:pPr/>
              <a:t>February 1, 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2B1B13E-D5AF-485E-81A1-82A140076526}" type="datetime4">
              <a:rPr lang="en-US" smtClean="0"/>
              <a:pPr/>
              <a:t>February 1, 2017</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754ED01-E2A0-4C1E-8E21-014B99041579}"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1808" y="4598096"/>
            <a:ext cx="6400800" cy="1752600"/>
          </a:xfrm>
        </p:spPr>
        <p:txBody>
          <a:bodyPr>
            <a:normAutofit/>
          </a:bodyPr>
          <a:lstStyle/>
          <a:p>
            <a:r>
              <a:rPr lang="en-US" sz="2400" b="1" dirty="0" smtClean="0">
                <a:solidFill>
                  <a:srgbClr val="800000"/>
                </a:solidFill>
                <a:latin typeface="Candara"/>
              </a:rPr>
              <a:t>We all matter</a:t>
            </a:r>
            <a:endParaRPr lang="en-US" dirty="0"/>
          </a:p>
        </p:txBody>
      </p:sp>
      <p:sp>
        <p:nvSpPr>
          <p:cNvPr id="2" name="Title 1"/>
          <p:cNvSpPr>
            <a:spLocks noGrp="1"/>
          </p:cNvSpPr>
          <p:nvPr>
            <p:ph type="ctrTitle"/>
          </p:nvPr>
        </p:nvSpPr>
        <p:spPr/>
        <p:txBody>
          <a:bodyPr/>
          <a:lstStyle/>
          <a:p>
            <a:r>
              <a:rPr lang="en-US" sz="4800" b="1" dirty="0" smtClean="0">
                <a:solidFill>
                  <a:srgbClr val="800000"/>
                </a:solidFill>
                <a:latin typeface="Candara"/>
                <a:cs typeface="Candara"/>
              </a:rPr>
              <a:t>SATs KS1 </a:t>
            </a:r>
            <a:r>
              <a:rPr lang="en-US" sz="4800" b="1" dirty="0" smtClean="0">
                <a:solidFill>
                  <a:srgbClr val="800000"/>
                </a:solidFill>
                <a:latin typeface="Candara"/>
                <a:cs typeface="Candara"/>
              </a:rPr>
              <a:t>– YEAR </a:t>
            </a:r>
            <a:r>
              <a:rPr lang="en-US" sz="4800" b="1" dirty="0" smtClean="0">
                <a:solidFill>
                  <a:srgbClr val="800000"/>
                </a:solidFill>
                <a:latin typeface="Candara"/>
                <a:cs typeface="Candara"/>
              </a:rPr>
              <a:t>2</a:t>
            </a:r>
            <a:endParaRPr lang="en-US" sz="4800" b="1" dirty="0">
              <a:solidFill>
                <a:srgbClr val="800000"/>
              </a:solidFill>
              <a:latin typeface="Candara"/>
              <a:cs typeface="Candara"/>
            </a:endParaRPr>
          </a:p>
        </p:txBody>
      </p:sp>
      <p:pic>
        <p:nvPicPr>
          <p:cNvPr id="4" name="Picture 3" descr="FullLogoTransparent (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50151" y="2279420"/>
            <a:ext cx="4837130" cy="305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704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506" t="13584" r="33937" b="11415"/>
          <a:stretch/>
        </p:blipFill>
        <p:spPr>
          <a:xfrm>
            <a:off x="0" y="0"/>
            <a:ext cx="9302620" cy="7128588"/>
          </a:xfrm>
          <a:prstGeom prst="rect">
            <a:avLst/>
          </a:prstGeom>
        </p:spPr>
      </p:pic>
    </p:spTree>
    <p:extLst>
      <p:ext uri="{BB962C8B-B14F-4D97-AF65-F5344CB8AC3E}">
        <p14:creationId xmlns:p14="http://schemas.microsoft.com/office/powerpoint/2010/main" val="289048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rotWithShape="1">
          <a:blip r:embed="rId2"/>
          <a:srcRect l="33078" t="10411" r="33541" b="26505"/>
          <a:stretch/>
        </p:blipFill>
        <p:spPr>
          <a:xfrm>
            <a:off x="0" y="-158824"/>
            <a:ext cx="9144000" cy="8129293"/>
          </a:xfrm>
          <a:prstGeom prst="rect">
            <a:avLst/>
          </a:prstGeom>
        </p:spPr>
      </p:pic>
    </p:spTree>
    <p:extLst>
      <p:ext uri="{BB962C8B-B14F-4D97-AF65-F5344CB8AC3E}">
        <p14:creationId xmlns:p14="http://schemas.microsoft.com/office/powerpoint/2010/main" val="335474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C00000"/>
                </a:solidFill>
                <a:latin typeface="Candara" panose="020E0502030303020204" pitchFamily="34" charset="0"/>
              </a:rPr>
              <a:t>Grammar, Spelling and Punctuation (SPAG)</a:t>
            </a:r>
            <a:endParaRPr lang="en-GB" sz="3600" b="1" dirty="0">
              <a:solidFill>
                <a:srgbClr val="C00000"/>
              </a:solidFill>
              <a:latin typeface="Candara" panose="020E0502030303020204" pitchFamily="34" charset="0"/>
            </a:endParaRPr>
          </a:p>
        </p:txBody>
      </p:sp>
      <p:sp>
        <p:nvSpPr>
          <p:cNvPr id="3" name="TextBox 2"/>
          <p:cNvSpPr txBox="1"/>
          <p:nvPr/>
        </p:nvSpPr>
        <p:spPr>
          <a:xfrm>
            <a:off x="638827" y="1240077"/>
            <a:ext cx="7252570" cy="4370427"/>
          </a:xfrm>
          <a:prstGeom prst="rect">
            <a:avLst/>
          </a:prstGeom>
          <a:noFill/>
        </p:spPr>
        <p:txBody>
          <a:bodyPr wrap="square" rtlCol="0">
            <a:spAutoFit/>
          </a:bodyPr>
          <a:lstStyle/>
          <a:p>
            <a:r>
              <a:rPr lang="en-GB" sz="2000" dirty="0" smtClean="0">
                <a:solidFill>
                  <a:srgbClr val="C00000"/>
                </a:solidFill>
                <a:latin typeface="Candara" panose="020E0502030303020204" pitchFamily="34" charset="0"/>
              </a:rPr>
              <a:t>There are two </a:t>
            </a:r>
            <a:r>
              <a:rPr lang="en-GB" sz="2000" dirty="0">
                <a:solidFill>
                  <a:srgbClr val="C00000"/>
                </a:solidFill>
                <a:latin typeface="Candara" panose="020E0502030303020204" pitchFamily="34" charset="0"/>
              </a:rPr>
              <a:t>separate papers in grammar, spelling and punctuation</a:t>
            </a:r>
            <a:r>
              <a:rPr lang="en-GB" sz="2000" dirty="0" smtClean="0">
                <a:solidFill>
                  <a:srgbClr val="C00000"/>
                </a:solidFill>
                <a:latin typeface="Candara" panose="020E0502030303020204" pitchFamily="34" charset="0"/>
              </a:rPr>
              <a:t>:</a:t>
            </a:r>
          </a:p>
          <a:p>
            <a:endParaRPr lang="en-GB" sz="2000" dirty="0">
              <a:solidFill>
                <a:srgbClr val="C00000"/>
              </a:solidFill>
              <a:latin typeface="Candara" panose="020E0502030303020204" pitchFamily="34" charset="0"/>
            </a:endParaRPr>
          </a:p>
          <a:p>
            <a:pPr marL="342900" indent="-342900">
              <a:buFont typeface="Arial" panose="020B0604020202020204" pitchFamily="34" charset="0"/>
              <a:buChar char="•"/>
            </a:pPr>
            <a:r>
              <a:rPr lang="en-GB" sz="2000" b="1" dirty="0">
                <a:solidFill>
                  <a:srgbClr val="C00000"/>
                </a:solidFill>
                <a:latin typeface="Candara" panose="020E0502030303020204" pitchFamily="34" charset="0"/>
              </a:rPr>
              <a:t>Paper 1</a:t>
            </a:r>
            <a:r>
              <a:rPr lang="en-GB" sz="2000" dirty="0">
                <a:solidFill>
                  <a:srgbClr val="C00000"/>
                </a:solidFill>
                <a:latin typeface="Candara" panose="020E0502030303020204" pitchFamily="34" charset="0"/>
              </a:rPr>
              <a:t>: a 20-word spelling test taking approximately 15 minutes and worth 20 marks.</a:t>
            </a:r>
          </a:p>
          <a:p>
            <a:pPr marL="342900" indent="-342900">
              <a:buFont typeface="Arial" panose="020B0604020202020204" pitchFamily="34" charset="0"/>
              <a:buChar char="•"/>
            </a:pPr>
            <a:r>
              <a:rPr lang="en-GB" sz="2000" b="1" dirty="0">
                <a:solidFill>
                  <a:srgbClr val="C00000"/>
                </a:solidFill>
                <a:latin typeface="Candara" panose="020E0502030303020204" pitchFamily="34" charset="0"/>
              </a:rPr>
              <a:t>Paper 2</a:t>
            </a:r>
            <a:r>
              <a:rPr lang="en-GB" sz="2000" dirty="0">
                <a:solidFill>
                  <a:srgbClr val="C00000"/>
                </a:solidFill>
                <a:latin typeface="Candara" panose="020E0502030303020204" pitchFamily="34" charset="0"/>
              </a:rPr>
              <a:t>: a grammar, punctuation and vocabulary test, in two sections of around 10 minutes each (with a break </a:t>
            </a:r>
            <a:r>
              <a:rPr lang="en-GB" sz="2000" dirty="0" smtClean="0">
                <a:solidFill>
                  <a:srgbClr val="C00000"/>
                </a:solidFill>
                <a:latin typeface="Candara" panose="020E0502030303020204" pitchFamily="34" charset="0"/>
              </a:rPr>
              <a:t>in between</a:t>
            </a:r>
            <a:r>
              <a:rPr lang="en-GB" sz="2000" dirty="0">
                <a:solidFill>
                  <a:srgbClr val="C00000"/>
                </a:solidFill>
                <a:latin typeface="Candara" panose="020E0502030303020204" pitchFamily="34" charset="0"/>
              </a:rPr>
              <a:t>, if necessary), worth 20 marks. This will involve a mixture of selecting the right answers e.g. through multiple choice, and writing short answers.</a:t>
            </a:r>
          </a:p>
          <a:p>
            <a:endParaRPr lang="en-GB" sz="2000" b="1" dirty="0" smtClean="0">
              <a:solidFill>
                <a:srgbClr val="C00000"/>
              </a:solidFill>
              <a:latin typeface="Candara" panose="020E0502030303020204" pitchFamily="34" charset="0"/>
            </a:endParaRPr>
          </a:p>
          <a:p>
            <a:r>
              <a:rPr lang="en-GB" sz="2000" b="1" i="1" dirty="0" smtClean="0">
                <a:solidFill>
                  <a:srgbClr val="C00000"/>
                </a:solidFill>
                <a:latin typeface="Candara" panose="020E0502030303020204" pitchFamily="34" charset="0"/>
              </a:rPr>
              <a:t>In </a:t>
            </a:r>
            <a:r>
              <a:rPr lang="en-GB" sz="2000" b="1" i="1" dirty="0">
                <a:solidFill>
                  <a:srgbClr val="C00000"/>
                </a:solidFill>
                <a:latin typeface="Candara" panose="020E0502030303020204" pitchFamily="34" charset="0"/>
              </a:rPr>
              <a:t>2017 the KS1 SPAG test remains optional, so schools can choose whether to </a:t>
            </a:r>
            <a:r>
              <a:rPr lang="en-GB" sz="2000" b="1" i="1" dirty="0" smtClean="0">
                <a:solidFill>
                  <a:srgbClr val="C00000"/>
                </a:solidFill>
                <a:latin typeface="Candara" panose="020E0502030303020204" pitchFamily="34" charset="0"/>
              </a:rPr>
              <a:t>administer </a:t>
            </a:r>
            <a:r>
              <a:rPr lang="en-GB" sz="2000" b="1" i="1" dirty="0">
                <a:solidFill>
                  <a:srgbClr val="C00000"/>
                </a:solidFill>
                <a:latin typeface="Candara" panose="020E0502030303020204" pitchFamily="34" charset="0"/>
              </a:rPr>
              <a:t>it to their pupils.</a:t>
            </a:r>
            <a:endParaRPr lang="en-GB" sz="2000" i="1" dirty="0">
              <a:solidFill>
                <a:srgbClr val="C00000"/>
              </a:solidFill>
              <a:latin typeface="Candara" panose="020E0502030303020204" pitchFamily="34" charset="0"/>
            </a:endParaRPr>
          </a:p>
          <a:p>
            <a:endParaRPr lang="en-GB" dirty="0"/>
          </a:p>
        </p:txBody>
      </p:sp>
    </p:spTree>
    <p:extLst>
      <p:ext uri="{BB962C8B-B14F-4D97-AF65-F5344CB8AC3E}">
        <p14:creationId xmlns:p14="http://schemas.microsoft.com/office/powerpoint/2010/main" val="2701592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969" t="22321" r="16869" b="12627"/>
          <a:stretch/>
        </p:blipFill>
        <p:spPr>
          <a:xfrm>
            <a:off x="125260" y="156575"/>
            <a:ext cx="8818322" cy="6250488"/>
          </a:xfrm>
          <a:prstGeom prst="rect">
            <a:avLst/>
          </a:prstGeom>
        </p:spPr>
      </p:pic>
    </p:spTree>
    <p:extLst>
      <p:ext uri="{BB962C8B-B14F-4D97-AF65-F5344CB8AC3E}">
        <p14:creationId xmlns:p14="http://schemas.microsoft.com/office/powerpoint/2010/main" val="100301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64" t="13584" r="18161" b="6059"/>
          <a:stretch/>
        </p:blipFill>
        <p:spPr>
          <a:xfrm>
            <a:off x="137787" y="159707"/>
            <a:ext cx="8805797" cy="4949890"/>
          </a:xfrm>
          <a:prstGeom prst="rect">
            <a:avLst/>
          </a:prstGeom>
        </p:spPr>
      </p:pic>
    </p:spTree>
    <p:extLst>
      <p:ext uri="{BB962C8B-B14F-4D97-AF65-F5344CB8AC3E}">
        <p14:creationId xmlns:p14="http://schemas.microsoft.com/office/powerpoint/2010/main" val="60768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307" t="14604" r="25905" b="24171"/>
          <a:stretch/>
        </p:blipFill>
        <p:spPr>
          <a:xfrm>
            <a:off x="137786" y="171785"/>
            <a:ext cx="8855902" cy="5421086"/>
          </a:xfrm>
          <a:prstGeom prst="rect">
            <a:avLst/>
          </a:prstGeom>
        </p:spPr>
      </p:pic>
    </p:spTree>
    <p:extLst>
      <p:ext uri="{BB962C8B-B14F-4D97-AF65-F5344CB8AC3E}">
        <p14:creationId xmlns:p14="http://schemas.microsoft.com/office/powerpoint/2010/main" val="2594828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307" t="22258" r="31355" b="11670"/>
          <a:stretch/>
        </p:blipFill>
        <p:spPr>
          <a:xfrm>
            <a:off x="300624" y="306683"/>
            <a:ext cx="8592855" cy="5411448"/>
          </a:xfrm>
          <a:prstGeom prst="rect">
            <a:avLst/>
          </a:prstGeom>
        </p:spPr>
      </p:pic>
    </p:spTree>
    <p:extLst>
      <p:ext uri="{BB962C8B-B14F-4D97-AF65-F5344CB8AC3E}">
        <p14:creationId xmlns:p14="http://schemas.microsoft.com/office/powerpoint/2010/main" val="2863072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C00000"/>
                </a:solidFill>
                <a:latin typeface="Candara" panose="020E0502030303020204" pitchFamily="34" charset="0"/>
              </a:rPr>
              <a:t>Maths </a:t>
            </a:r>
            <a:endParaRPr lang="en-GB" sz="3600" b="1" dirty="0">
              <a:solidFill>
                <a:srgbClr val="C00000"/>
              </a:solidFill>
              <a:latin typeface="Candara" panose="020E0502030303020204" pitchFamily="34" charset="0"/>
            </a:endParaRPr>
          </a:p>
        </p:txBody>
      </p:sp>
      <p:sp>
        <p:nvSpPr>
          <p:cNvPr id="3" name="TextBox 2"/>
          <p:cNvSpPr txBox="1"/>
          <p:nvPr/>
        </p:nvSpPr>
        <p:spPr>
          <a:xfrm>
            <a:off x="822960" y="1302707"/>
            <a:ext cx="8013192" cy="4832092"/>
          </a:xfrm>
          <a:prstGeom prst="rect">
            <a:avLst/>
          </a:prstGeom>
          <a:noFill/>
        </p:spPr>
        <p:txBody>
          <a:bodyPr wrap="square" rtlCol="0">
            <a:spAutoFit/>
          </a:bodyPr>
          <a:lstStyle/>
          <a:p>
            <a:r>
              <a:rPr lang="en-GB" sz="2200" dirty="0">
                <a:solidFill>
                  <a:srgbClr val="C00000"/>
                </a:solidFill>
                <a:latin typeface="Candara" panose="020E0502030303020204" pitchFamily="34" charset="0"/>
              </a:rPr>
              <a:t>The </a:t>
            </a:r>
            <a:r>
              <a:rPr lang="en-GB" sz="2200" dirty="0" smtClean="0">
                <a:solidFill>
                  <a:srgbClr val="C00000"/>
                </a:solidFill>
                <a:latin typeface="Candara" panose="020E0502030303020204" pitchFamily="34" charset="0"/>
              </a:rPr>
              <a:t>Key </a:t>
            </a:r>
            <a:r>
              <a:rPr lang="en-GB" sz="2200" dirty="0">
                <a:solidFill>
                  <a:srgbClr val="C00000"/>
                </a:solidFill>
                <a:latin typeface="Candara" panose="020E0502030303020204" pitchFamily="34" charset="0"/>
              </a:rPr>
              <a:t>Stage 1 maths test is made up of two papers:</a:t>
            </a:r>
          </a:p>
          <a:p>
            <a:pPr marL="342900" indent="-342900">
              <a:buFont typeface="Arial" panose="020B0604020202020204" pitchFamily="34" charset="0"/>
              <a:buChar char="•"/>
            </a:pPr>
            <a:r>
              <a:rPr lang="en-GB" sz="2200" b="1" dirty="0">
                <a:solidFill>
                  <a:srgbClr val="C00000"/>
                </a:solidFill>
                <a:latin typeface="Candara" panose="020E0502030303020204" pitchFamily="34" charset="0"/>
              </a:rPr>
              <a:t>Paper 1</a:t>
            </a:r>
            <a:r>
              <a:rPr lang="en-GB" sz="2200" dirty="0">
                <a:solidFill>
                  <a:srgbClr val="C00000"/>
                </a:solidFill>
                <a:latin typeface="Candara" panose="020E0502030303020204" pitchFamily="34" charset="0"/>
              </a:rPr>
              <a:t>: arithmetic, worth 25 marks and taking around 15 minutes.</a:t>
            </a:r>
          </a:p>
          <a:p>
            <a:pPr marL="342900" indent="-342900">
              <a:buFont typeface="Arial" panose="020B0604020202020204" pitchFamily="34" charset="0"/>
              <a:buChar char="•"/>
            </a:pPr>
            <a:r>
              <a:rPr lang="en-GB" sz="2200" b="1" dirty="0">
                <a:solidFill>
                  <a:srgbClr val="C00000"/>
                </a:solidFill>
                <a:latin typeface="Candara" panose="020E0502030303020204" pitchFamily="34" charset="0"/>
              </a:rPr>
              <a:t>Paper 2</a:t>
            </a:r>
            <a:r>
              <a:rPr lang="en-GB" sz="2200" dirty="0">
                <a:solidFill>
                  <a:srgbClr val="C00000"/>
                </a:solidFill>
                <a:latin typeface="Candara" panose="020E0502030303020204" pitchFamily="34" charset="0"/>
              </a:rPr>
              <a:t>: mathematical fluency, problem-solving and reasoning, worth 35 marks and taking 35 minutes, with a break if necessary. </a:t>
            </a:r>
            <a:endParaRPr lang="en-GB" sz="2200" dirty="0" smtClean="0">
              <a:solidFill>
                <a:srgbClr val="C00000"/>
              </a:solidFill>
              <a:latin typeface="Candara" panose="020E0502030303020204" pitchFamily="34" charset="0"/>
            </a:endParaRPr>
          </a:p>
          <a:p>
            <a:r>
              <a:rPr lang="en-GB" sz="2200" dirty="0" smtClean="0">
                <a:solidFill>
                  <a:srgbClr val="C00000"/>
                </a:solidFill>
                <a:latin typeface="Candara" panose="020E0502030303020204" pitchFamily="34" charset="0"/>
              </a:rPr>
              <a:t>There </a:t>
            </a:r>
            <a:r>
              <a:rPr lang="en-GB" sz="2200" dirty="0">
                <a:solidFill>
                  <a:srgbClr val="C00000"/>
                </a:solidFill>
                <a:latin typeface="Candara" panose="020E0502030303020204" pitchFamily="34" charset="0"/>
              </a:rPr>
              <a:t>are a variety of question types: </a:t>
            </a:r>
            <a:endParaRPr lang="en-GB" sz="2200" dirty="0" smtClean="0">
              <a:solidFill>
                <a:srgbClr val="C00000"/>
              </a:solidFill>
              <a:latin typeface="Candara" panose="020E0502030303020204" pitchFamily="34" charset="0"/>
            </a:endParaRPr>
          </a:p>
          <a:p>
            <a:pPr marL="342900" indent="-342900">
              <a:buFont typeface="Arial" panose="020B0604020202020204" pitchFamily="34" charset="0"/>
              <a:buChar char="•"/>
            </a:pPr>
            <a:r>
              <a:rPr lang="en-GB" sz="2200" dirty="0" smtClean="0">
                <a:solidFill>
                  <a:srgbClr val="C00000"/>
                </a:solidFill>
                <a:latin typeface="Candara" panose="020E0502030303020204" pitchFamily="34" charset="0"/>
              </a:rPr>
              <a:t>multiple </a:t>
            </a:r>
            <a:r>
              <a:rPr lang="en-GB" sz="2200" dirty="0">
                <a:solidFill>
                  <a:srgbClr val="C00000"/>
                </a:solidFill>
                <a:latin typeface="Candara" panose="020E0502030303020204" pitchFamily="34" charset="0"/>
              </a:rPr>
              <a:t>choice, </a:t>
            </a:r>
            <a:endParaRPr lang="en-GB" sz="2200" dirty="0" smtClean="0">
              <a:solidFill>
                <a:srgbClr val="C00000"/>
              </a:solidFill>
              <a:latin typeface="Candara" panose="020E0502030303020204" pitchFamily="34" charset="0"/>
            </a:endParaRPr>
          </a:p>
          <a:p>
            <a:pPr marL="342900" indent="-342900">
              <a:buFont typeface="Arial" panose="020B0604020202020204" pitchFamily="34" charset="0"/>
              <a:buChar char="•"/>
            </a:pPr>
            <a:r>
              <a:rPr lang="en-GB" sz="2200" dirty="0" smtClean="0">
                <a:solidFill>
                  <a:srgbClr val="C00000"/>
                </a:solidFill>
                <a:latin typeface="Candara" panose="020E0502030303020204" pitchFamily="34" charset="0"/>
              </a:rPr>
              <a:t>matching</a:t>
            </a:r>
            <a:r>
              <a:rPr lang="en-GB" sz="2200" dirty="0">
                <a:solidFill>
                  <a:srgbClr val="C00000"/>
                </a:solidFill>
                <a:latin typeface="Candara" panose="020E0502030303020204" pitchFamily="34" charset="0"/>
              </a:rPr>
              <a:t>, </a:t>
            </a:r>
            <a:endParaRPr lang="en-GB" sz="2200" dirty="0" smtClean="0">
              <a:solidFill>
                <a:srgbClr val="C00000"/>
              </a:solidFill>
              <a:latin typeface="Candara" panose="020E0502030303020204" pitchFamily="34" charset="0"/>
            </a:endParaRPr>
          </a:p>
          <a:p>
            <a:pPr marL="342900" indent="-342900">
              <a:buFont typeface="Arial" panose="020B0604020202020204" pitchFamily="34" charset="0"/>
              <a:buChar char="•"/>
            </a:pPr>
            <a:r>
              <a:rPr lang="en-GB" sz="2200" dirty="0" smtClean="0">
                <a:solidFill>
                  <a:srgbClr val="C00000"/>
                </a:solidFill>
                <a:latin typeface="Candara" panose="020E0502030303020204" pitchFamily="34" charset="0"/>
              </a:rPr>
              <a:t>true/false</a:t>
            </a:r>
            <a:r>
              <a:rPr lang="en-GB" sz="2200" dirty="0">
                <a:solidFill>
                  <a:srgbClr val="C00000"/>
                </a:solidFill>
                <a:latin typeface="Candara" panose="020E0502030303020204" pitchFamily="34" charset="0"/>
              </a:rPr>
              <a:t>, </a:t>
            </a:r>
            <a:endParaRPr lang="en-GB" sz="2200" dirty="0" smtClean="0">
              <a:solidFill>
                <a:srgbClr val="C00000"/>
              </a:solidFill>
              <a:latin typeface="Candara" panose="020E0502030303020204" pitchFamily="34" charset="0"/>
            </a:endParaRPr>
          </a:p>
          <a:p>
            <a:pPr marL="342900" indent="-342900">
              <a:buFont typeface="Arial" panose="020B0604020202020204" pitchFamily="34" charset="0"/>
              <a:buChar char="•"/>
            </a:pPr>
            <a:r>
              <a:rPr lang="en-GB" sz="2200" dirty="0" smtClean="0">
                <a:solidFill>
                  <a:srgbClr val="C00000"/>
                </a:solidFill>
                <a:latin typeface="Candara" panose="020E0502030303020204" pitchFamily="34" charset="0"/>
              </a:rPr>
              <a:t>constrained </a:t>
            </a:r>
            <a:r>
              <a:rPr lang="en-GB" sz="2200" dirty="0">
                <a:solidFill>
                  <a:srgbClr val="C00000"/>
                </a:solidFill>
                <a:latin typeface="Candara" panose="020E0502030303020204" pitchFamily="34" charset="0"/>
              </a:rPr>
              <a:t>(e.g. completing a chart or table; drawing a </a:t>
            </a:r>
            <a:r>
              <a:rPr lang="en-GB" sz="2200" dirty="0" smtClean="0">
                <a:solidFill>
                  <a:srgbClr val="C00000"/>
                </a:solidFill>
                <a:latin typeface="Candara" panose="020E0502030303020204" pitchFamily="34" charset="0"/>
              </a:rPr>
              <a:t>shape)</a:t>
            </a:r>
          </a:p>
          <a:p>
            <a:pPr marL="342900" indent="-342900">
              <a:buFont typeface="Arial" panose="020B0604020202020204" pitchFamily="34" charset="0"/>
              <a:buChar char="•"/>
            </a:pPr>
            <a:r>
              <a:rPr lang="en-GB" sz="2200" dirty="0" smtClean="0">
                <a:solidFill>
                  <a:srgbClr val="C00000"/>
                </a:solidFill>
                <a:latin typeface="Candara" panose="020E0502030303020204" pitchFamily="34" charset="0"/>
              </a:rPr>
              <a:t>less </a:t>
            </a:r>
            <a:r>
              <a:rPr lang="en-GB" sz="2200" dirty="0">
                <a:solidFill>
                  <a:srgbClr val="C00000"/>
                </a:solidFill>
                <a:latin typeface="Candara" panose="020E0502030303020204" pitchFamily="34" charset="0"/>
              </a:rPr>
              <a:t>constrained (e.g. </a:t>
            </a:r>
            <a:r>
              <a:rPr lang="en-GB" sz="2200" dirty="0" smtClean="0">
                <a:solidFill>
                  <a:srgbClr val="C00000"/>
                </a:solidFill>
                <a:latin typeface="Candara" panose="020E0502030303020204" pitchFamily="34" charset="0"/>
              </a:rPr>
              <a:t>children </a:t>
            </a:r>
            <a:r>
              <a:rPr lang="en-GB" sz="2200" dirty="0">
                <a:solidFill>
                  <a:srgbClr val="C00000"/>
                </a:solidFill>
                <a:latin typeface="Candara" panose="020E0502030303020204" pitchFamily="34" charset="0"/>
              </a:rPr>
              <a:t>have to show or explain their method).</a:t>
            </a:r>
          </a:p>
          <a:p>
            <a:pPr algn="ctr"/>
            <a:r>
              <a:rPr lang="en-GB" sz="2200" b="1" dirty="0">
                <a:solidFill>
                  <a:srgbClr val="C00000"/>
                </a:solidFill>
                <a:latin typeface="Candara" panose="020E0502030303020204" pitchFamily="34" charset="0"/>
              </a:rPr>
              <a:t>Children are </a:t>
            </a:r>
            <a:r>
              <a:rPr lang="en-GB" sz="2200" b="1" dirty="0" smtClean="0">
                <a:solidFill>
                  <a:srgbClr val="C00000"/>
                </a:solidFill>
                <a:latin typeface="Candara" panose="020E0502030303020204" pitchFamily="34" charset="0"/>
              </a:rPr>
              <a:t>NOT </a:t>
            </a:r>
            <a:r>
              <a:rPr lang="en-GB" sz="2200" b="1" dirty="0">
                <a:solidFill>
                  <a:srgbClr val="C00000"/>
                </a:solidFill>
                <a:latin typeface="Candara" panose="020E0502030303020204" pitchFamily="34" charset="0"/>
              </a:rPr>
              <a:t>allowed to use any </a:t>
            </a:r>
            <a:r>
              <a:rPr lang="en-GB" sz="2200" b="1" dirty="0" smtClean="0">
                <a:solidFill>
                  <a:srgbClr val="C00000"/>
                </a:solidFill>
                <a:latin typeface="Candara" panose="020E0502030303020204" pitchFamily="34" charset="0"/>
              </a:rPr>
              <a:t>practical resources</a:t>
            </a:r>
            <a:endParaRPr lang="en-GB" sz="2200" b="1" dirty="0"/>
          </a:p>
        </p:txBody>
      </p:sp>
    </p:spTree>
    <p:extLst>
      <p:ext uri="{BB962C8B-B14F-4D97-AF65-F5344CB8AC3E}">
        <p14:creationId xmlns:p14="http://schemas.microsoft.com/office/powerpoint/2010/main" val="215296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C00000"/>
                </a:solidFill>
                <a:latin typeface="Candara" panose="020E0502030303020204" pitchFamily="34" charset="0"/>
              </a:rPr>
              <a:t>Paper 1 ~ Arithmetic test</a:t>
            </a:r>
            <a:endParaRPr lang="en-GB" sz="3600" dirty="0">
              <a:solidFill>
                <a:srgbClr val="C00000"/>
              </a:solidFill>
              <a:latin typeface="Candara" panose="020E0502030303020204" pitchFamily="34" charset="0"/>
            </a:endParaRPr>
          </a:p>
        </p:txBody>
      </p:sp>
      <p:sp>
        <p:nvSpPr>
          <p:cNvPr id="3" name="TextBox 2"/>
          <p:cNvSpPr txBox="1"/>
          <p:nvPr/>
        </p:nvSpPr>
        <p:spPr>
          <a:xfrm>
            <a:off x="822960" y="1240077"/>
            <a:ext cx="7719791" cy="1908215"/>
          </a:xfrm>
          <a:prstGeom prst="rect">
            <a:avLst/>
          </a:prstGeom>
          <a:noFill/>
        </p:spPr>
        <p:txBody>
          <a:bodyPr wrap="square" rtlCol="0">
            <a:spAutoFit/>
          </a:bodyPr>
          <a:lstStyle/>
          <a:p>
            <a:endParaRPr lang="en-GB" sz="2000" dirty="0" smtClean="0">
              <a:solidFill>
                <a:srgbClr val="C00000"/>
              </a:solidFill>
              <a:latin typeface="Candara" panose="020E0502030303020204" pitchFamily="34" charset="0"/>
            </a:endParaRPr>
          </a:p>
          <a:p>
            <a:r>
              <a:rPr lang="en-GB" sz="2000" dirty="0" smtClean="0">
                <a:solidFill>
                  <a:srgbClr val="C00000"/>
                </a:solidFill>
                <a:latin typeface="Candara" panose="020E0502030303020204" pitchFamily="34" charset="0"/>
              </a:rPr>
              <a:t>This paper will </a:t>
            </a:r>
            <a:r>
              <a:rPr lang="en-GB" sz="2000" dirty="0">
                <a:solidFill>
                  <a:srgbClr val="C00000"/>
                </a:solidFill>
                <a:latin typeface="Candara" panose="020E0502030303020204" pitchFamily="34" charset="0"/>
              </a:rPr>
              <a:t>test your child on their knowledge of </a:t>
            </a:r>
            <a:r>
              <a:rPr lang="en-GB" sz="2000" dirty="0" smtClean="0">
                <a:solidFill>
                  <a:srgbClr val="C00000"/>
                </a:solidFill>
                <a:latin typeface="Candara" panose="020E0502030303020204" pitchFamily="34" charset="0"/>
              </a:rPr>
              <a:t>the four operations - </a:t>
            </a:r>
            <a:r>
              <a:rPr lang="en-GB" sz="2000" b="1" dirty="0">
                <a:solidFill>
                  <a:srgbClr val="C00000"/>
                </a:solidFill>
                <a:latin typeface="Candara" panose="020E0502030303020204" pitchFamily="34" charset="0"/>
              </a:rPr>
              <a:t>addition, subtraction, multiplication and division</a:t>
            </a:r>
            <a:r>
              <a:rPr lang="en-GB" sz="2000" dirty="0">
                <a:solidFill>
                  <a:srgbClr val="C00000"/>
                </a:solidFill>
                <a:latin typeface="Candara" panose="020E0502030303020204" pitchFamily="34" charset="0"/>
              </a:rPr>
              <a:t>. </a:t>
            </a:r>
            <a:endParaRPr lang="en-GB" sz="2000" dirty="0" smtClean="0">
              <a:solidFill>
                <a:srgbClr val="C00000"/>
              </a:solidFill>
              <a:latin typeface="Candara" panose="020E0502030303020204" pitchFamily="34" charset="0"/>
            </a:endParaRPr>
          </a:p>
          <a:p>
            <a:endParaRPr lang="en-GB" sz="2000" dirty="0">
              <a:solidFill>
                <a:srgbClr val="C00000"/>
              </a:solidFill>
              <a:latin typeface="Candara" panose="020E0502030303020204" pitchFamily="34" charset="0"/>
            </a:endParaRPr>
          </a:p>
          <a:p>
            <a:r>
              <a:rPr lang="en-GB" sz="2000" dirty="0" smtClean="0">
                <a:solidFill>
                  <a:srgbClr val="C00000"/>
                </a:solidFill>
                <a:latin typeface="Candara" panose="020E0502030303020204" pitchFamily="34" charset="0"/>
              </a:rPr>
              <a:t>The </a:t>
            </a:r>
            <a:r>
              <a:rPr lang="en-GB" sz="2000" dirty="0">
                <a:solidFill>
                  <a:srgbClr val="C00000"/>
                </a:solidFill>
                <a:latin typeface="Candara" panose="020E0502030303020204" pitchFamily="34" charset="0"/>
              </a:rPr>
              <a:t>questions are all in </a:t>
            </a:r>
            <a:r>
              <a:rPr lang="en-GB" sz="2000" b="1" dirty="0">
                <a:solidFill>
                  <a:srgbClr val="C00000"/>
                </a:solidFill>
                <a:latin typeface="Candara" panose="020E0502030303020204" pitchFamily="34" charset="0"/>
              </a:rPr>
              <a:t>number sentences</a:t>
            </a:r>
            <a:r>
              <a:rPr lang="en-GB" sz="2000" dirty="0">
                <a:solidFill>
                  <a:srgbClr val="C00000"/>
                </a:solidFill>
                <a:latin typeface="Candara" panose="020E0502030303020204" pitchFamily="34" charset="0"/>
              </a:rPr>
              <a:t>, with no word </a:t>
            </a:r>
            <a:r>
              <a:rPr lang="en-GB" sz="2000" dirty="0" smtClean="0">
                <a:solidFill>
                  <a:srgbClr val="C00000"/>
                </a:solidFill>
                <a:latin typeface="Candara" panose="020E0502030303020204" pitchFamily="34" charset="0"/>
              </a:rPr>
              <a:t>problems</a:t>
            </a:r>
            <a:r>
              <a:rPr lang="en-GB" sz="2000" dirty="0">
                <a:solidFill>
                  <a:srgbClr val="C00000"/>
                </a:solidFill>
                <a:latin typeface="Candara" panose="020E0502030303020204" pitchFamily="34" charset="0"/>
              </a:rPr>
              <a:t>.</a:t>
            </a:r>
          </a:p>
          <a:p>
            <a:endParaRPr lang="en-GB" dirty="0"/>
          </a:p>
        </p:txBody>
      </p:sp>
      <p:pic>
        <p:nvPicPr>
          <p:cNvPr id="4" name="Content Placeholder 5"/>
          <p:cNvPicPr>
            <a:picLocks noChangeAspect="1"/>
          </p:cNvPicPr>
          <p:nvPr/>
        </p:nvPicPr>
        <p:blipFill rotWithShape="1">
          <a:blip r:embed="rId2"/>
          <a:srcRect l="14301" t="14946" r="32845" b="59903"/>
          <a:stretch/>
        </p:blipFill>
        <p:spPr>
          <a:xfrm>
            <a:off x="565880" y="2890375"/>
            <a:ext cx="2832565" cy="757836"/>
          </a:xfrm>
          <a:prstGeom prst="rect">
            <a:avLst/>
          </a:prstGeom>
        </p:spPr>
      </p:pic>
      <p:pic>
        <p:nvPicPr>
          <p:cNvPr id="5" name="Picture 4"/>
          <p:cNvPicPr>
            <a:picLocks noChangeAspect="1"/>
          </p:cNvPicPr>
          <p:nvPr/>
        </p:nvPicPr>
        <p:blipFill rotWithShape="1">
          <a:blip r:embed="rId3"/>
          <a:srcRect l="16636" t="22708" r="33793" b="56970"/>
          <a:stretch/>
        </p:blipFill>
        <p:spPr>
          <a:xfrm>
            <a:off x="5223354" y="2890375"/>
            <a:ext cx="2668044" cy="614957"/>
          </a:xfrm>
          <a:prstGeom prst="rect">
            <a:avLst/>
          </a:prstGeom>
        </p:spPr>
      </p:pic>
      <p:pic>
        <p:nvPicPr>
          <p:cNvPr id="6" name="Picture 5"/>
          <p:cNvPicPr>
            <a:picLocks noChangeAspect="1"/>
          </p:cNvPicPr>
          <p:nvPr/>
        </p:nvPicPr>
        <p:blipFill rotWithShape="1">
          <a:blip r:embed="rId4"/>
          <a:srcRect l="15058" t="15479" r="32694" b="61607"/>
          <a:stretch/>
        </p:blipFill>
        <p:spPr>
          <a:xfrm>
            <a:off x="3298728" y="3505332"/>
            <a:ext cx="2768253" cy="682567"/>
          </a:xfrm>
          <a:prstGeom prst="rect">
            <a:avLst/>
          </a:prstGeom>
        </p:spPr>
      </p:pic>
      <p:pic>
        <p:nvPicPr>
          <p:cNvPr id="7" name="Picture 6"/>
          <p:cNvPicPr>
            <a:picLocks noChangeAspect="1"/>
          </p:cNvPicPr>
          <p:nvPr/>
        </p:nvPicPr>
        <p:blipFill rotWithShape="1">
          <a:blip r:embed="rId5"/>
          <a:srcRect l="14431" t="41390" r="30494" b="32844"/>
          <a:stretch/>
        </p:blipFill>
        <p:spPr>
          <a:xfrm>
            <a:off x="565881" y="4187899"/>
            <a:ext cx="2732848" cy="718796"/>
          </a:xfrm>
          <a:prstGeom prst="rect">
            <a:avLst/>
          </a:prstGeom>
        </p:spPr>
      </p:pic>
      <p:pic>
        <p:nvPicPr>
          <p:cNvPr id="8" name="Picture 7"/>
          <p:cNvPicPr>
            <a:picLocks noChangeAspect="1"/>
          </p:cNvPicPr>
          <p:nvPr/>
        </p:nvPicPr>
        <p:blipFill rotWithShape="1">
          <a:blip r:embed="rId6"/>
          <a:srcRect l="16618" t="61328" r="29575" b="14844"/>
          <a:stretch/>
        </p:blipFill>
        <p:spPr>
          <a:xfrm>
            <a:off x="4969703" y="4372941"/>
            <a:ext cx="2865329" cy="713408"/>
          </a:xfrm>
          <a:prstGeom prst="rect">
            <a:avLst/>
          </a:prstGeom>
        </p:spPr>
      </p:pic>
      <p:pic>
        <p:nvPicPr>
          <p:cNvPr id="9" name="Picture 8"/>
          <p:cNvPicPr>
            <a:picLocks noChangeAspect="1"/>
          </p:cNvPicPr>
          <p:nvPr/>
        </p:nvPicPr>
        <p:blipFill rotWithShape="1">
          <a:blip r:embed="rId7"/>
          <a:srcRect l="14878" t="42388" r="33158" b="30252"/>
          <a:stretch/>
        </p:blipFill>
        <p:spPr>
          <a:xfrm>
            <a:off x="2638512" y="5295939"/>
            <a:ext cx="2897991" cy="767751"/>
          </a:xfrm>
          <a:prstGeom prst="rect">
            <a:avLst/>
          </a:prstGeom>
        </p:spPr>
      </p:pic>
    </p:spTree>
    <p:extLst>
      <p:ext uri="{BB962C8B-B14F-4D97-AF65-F5344CB8AC3E}">
        <p14:creationId xmlns:p14="http://schemas.microsoft.com/office/powerpoint/2010/main" val="61560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C00000"/>
                </a:solidFill>
                <a:latin typeface="Candara" panose="020E0502030303020204" pitchFamily="34" charset="0"/>
              </a:rPr>
              <a:t>Paper 2 ~ Reasoning </a:t>
            </a:r>
            <a:endParaRPr lang="en-GB" sz="3600" b="1" dirty="0">
              <a:solidFill>
                <a:srgbClr val="C00000"/>
              </a:solidFill>
              <a:latin typeface="Candara" panose="020E0502030303020204" pitchFamily="34" charset="0"/>
            </a:endParaRPr>
          </a:p>
        </p:txBody>
      </p:sp>
      <p:pic>
        <p:nvPicPr>
          <p:cNvPr id="3" name="Picture 2"/>
          <p:cNvPicPr>
            <a:picLocks noChangeAspect="1"/>
          </p:cNvPicPr>
          <p:nvPr/>
        </p:nvPicPr>
        <p:blipFill rotWithShape="1">
          <a:blip r:embed="rId2"/>
          <a:srcRect l="14439" t="14875" r="15283" b="8875"/>
          <a:stretch/>
        </p:blipFill>
        <p:spPr>
          <a:xfrm>
            <a:off x="301752" y="1437361"/>
            <a:ext cx="8534400" cy="4900809"/>
          </a:xfrm>
          <a:prstGeom prst="rect">
            <a:avLst/>
          </a:prstGeom>
        </p:spPr>
      </p:pic>
    </p:spTree>
    <p:extLst>
      <p:ext uri="{BB962C8B-B14F-4D97-AF65-F5344CB8AC3E}">
        <p14:creationId xmlns:p14="http://schemas.microsoft.com/office/powerpoint/2010/main" val="292089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C00000"/>
                </a:solidFill>
                <a:latin typeface="Candara"/>
                <a:cs typeface="Candara"/>
              </a:rPr>
              <a:t>What are the SATS</a:t>
            </a:r>
            <a:r>
              <a:rPr lang="en-US" b="1" dirty="0" smtClean="0">
                <a:solidFill>
                  <a:srgbClr val="C00000"/>
                </a:solidFill>
                <a:latin typeface="Candara"/>
                <a:cs typeface="Candara"/>
              </a:rPr>
              <a:t>?</a:t>
            </a:r>
            <a:endParaRPr lang="en-US" b="1" dirty="0">
              <a:solidFill>
                <a:srgbClr val="C00000"/>
              </a:solidFill>
              <a:latin typeface="Candara"/>
              <a:cs typeface="Candara"/>
            </a:endParaRPr>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GB" sz="3200" dirty="0" smtClean="0">
                <a:solidFill>
                  <a:srgbClr val="C00000"/>
                </a:solidFill>
                <a:latin typeface="Candara" panose="020E0502030303020204" pitchFamily="34" charset="0"/>
              </a:rPr>
              <a:t>SATs are </a:t>
            </a:r>
            <a:r>
              <a:rPr lang="en-GB" sz="3200" b="1" i="1" dirty="0" smtClean="0">
                <a:solidFill>
                  <a:srgbClr val="C00000"/>
                </a:solidFill>
                <a:latin typeface="Candara" panose="020E0502030303020204" pitchFamily="34" charset="0"/>
              </a:rPr>
              <a:t>Statutory Assessment Tests</a:t>
            </a:r>
          </a:p>
          <a:p>
            <a:pPr marL="0" indent="0">
              <a:buNone/>
            </a:pPr>
            <a:endParaRPr lang="en-GB" sz="3200" dirty="0" smtClean="0">
              <a:solidFill>
                <a:srgbClr val="C00000"/>
              </a:solidFill>
              <a:latin typeface="Candara" panose="020E0502030303020204" pitchFamily="34" charset="0"/>
            </a:endParaRPr>
          </a:p>
          <a:p>
            <a:pPr marL="0" indent="0">
              <a:buNone/>
            </a:pPr>
            <a:r>
              <a:rPr lang="en-GB" sz="3200" dirty="0" smtClean="0">
                <a:solidFill>
                  <a:srgbClr val="C00000"/>
                </a:solidFill>
                <a:latin typeface="Candara" panose="020E0502030303020204" pitchFamily="34" charset="0"/>
              </a:rPr>
              <a:t>At </a:t>
            </a:r>
            <a:r>
              <a:rPr lang="en-GB" sz="3200" dirty="0">
                <a:solidFill>
                  <a:srgbClr val="C00000"/>
                </a:solidFill>
                <a:latin typeface="Candara" panose="020E0502030303020204" pitchFamily="34" charset="0"/>
              </a:rPr>
              <a:t>the end of Year 2, children take SATs in:</a:t>
            </a:r>
          </a:p>
          <a:p>
            <a:r>
              <a:rPr lang="en-GB" sz="3200" dirty="0">
                <a:solidFill>
                  <a:srgbClr val="C00000"/>
                </a:solidFill>
                <a:latin typeface="Candara" panose="020E0502030303020204" pitchFamily="34" charset="0"/>
              </a:rPr>
              <a:t>Reading</a:t>
            </a:r>
          </a:p>
          <a:p>
            <a:r>
              <a:rPr lang="en-GB" sz="3200" dirty="0">
                <a:solidFill>
                  <a:srgbClr val="C00000"/>
                </a:solidFill>
                <a:latin typeface="Candara" panose="020E0502030303020204" pitchFamily="34" charset="0"/>
              </a:rPr>
              <a:t>English grammar, punctuation and spelling</a:t>
            </a:r>
          </a:p>
          <a:p>
            <a:r>
              <a:rPr lang="en-GB" sz="3200" dirty="0" smtClean="0">
                <a:solidFill>
                  <a:srgbClr val="C00000"/>
                </a:solidFill>
                <a:latin typeface="Candara" panose="020E0502030303020204" pitchFamily="34" charset="0"/>
              </a:rPr>
              <a:t>Maths</a:t>
            </a:r>
          </a:p>
          <a:p>
            <a:r>
              <a:rPr lang="en-GB" sz="3200" dirty="0">
                <a:solidFill>
                  <a:srgbClr val="C00000"/>
                </a:solidFill>
                <a:latin typeface="Candara" panose="020E0502030303020204" pitchFamily="34" charset="0"/>
              </a:rPr>
              <a:t>No formal assessment for writing – evidence is gathered over the year.</a:t>
            </a:r>
            <a:br>
              <a:rPr lang="en-GB" sz="3200" dirty="0">
                <a:solidFill>
                  <a:srgbClr val="C00000"/>
                </a:solidFill>
                <a:latin typeface="Candara" panose="020E0502030303020204" pitchFamily="34" charset="0"/>
              </a:rPr>
            </a:br>
            <a:endParaRPr lang="en-GB" sz="3200" dirty="0">
              <a:solidFill>
                <a:srgbClr val="C00000"/>
              </a:solidFill>
              <a:latin typeface="Candara" panose="020E0502030303020204" pitchFamily="34" charset="0"/>
            </a:endParaRPr>
          </a:p>
          <a:p>
            <a:r>
              <a:rPr lang="en-GB" sz="3200" dirty="0">
                <a:solidFill>
                  <a:srgbClr val="C00000"/>
                </a:solidFill>
                <a:latin typeface="Candara" panose="020E0502030303020204" pitchFamily="34" charset="0"/>
              </a:rPr>
              <a:t>T</a:t>
            </a:r>
            <a:r>
              <a:rPr lang="en-GB" sz="3200" dirty="0" smtClean="0">
                <a:solidFill>
                  <a:srgbClr val="C00000"/>
                </a:solidFill>
                <a:latin typeface="Candara" panose="020E0502030303020204" pitchFamily="34" charset="0"/>
              </a:rPr>
              <a:t>ests </a:t>
            </a:r>
            <a:r>
              <a:rPr lang="en-GB" sz="3200" dirty="0">
                <a:solidFill>
                  <a:srgbClr val="C00000"/>
                </a:solidFill>
                <a:latin typeface="Candara" panose="020E0502030303020204" pitchFamily="34" charset="0"/>
              </a:rPr>
              <a:t>will take place </a:t>
            </a:r>
            <a:r>
              <a:rPr lang="en-GB" sz="3200" dirty="0" smtClean="0">
                <a:solidFill>
                  <a:srgbClr val="C00000"/>
                </a:solidFill>
                <a:latin typeface="Candara" panose="020E0502030303020204" pitchFamily="34" charset="0"/>
              </a:rPr>
              <a:t>during May</a:t>
            </a:r>
            <a:endParaRPr lang="en-GB" sz="3200" dirty="0">
              <a:solidFill>
                <a:srgbClr val="C00000"/>
              </a:solidFill>
              <a:latin typeface="Candara" panose="020E0502030303020204" pitchFamily="34" charset="0"/>
            </a:endParaRPr>
          </a:p>
          <a:p>
            <a:endParaRPr lang="en-GB" sz="3200" dirty="0">
              <a:solidFill>
                <a:srgbClr val="C00000"/>
              </a:solidFill>
              <a:latin typeface="Candara" panose="020E0502030303020204" pitchFamily="34" charset="0"/>
            </a:endParaRPr>
          </a:p>
        </p:txBody>
      </p:sp>
    </p:spTree>
    <p:extLst>
      <p:ext uri="{BB962C8B-B14F-4D97-AF65-F5344CB8AC3E}">
        <p14:creationId xmlns:p14="http://schemas.microsoft.com/office/powerpoint/2010/main" val="2131702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274" t="15875" r="35101" b="27625"/>
          <a:stretch/>
        </p:blipFill>
        <p:spPr>
          <a:xfrm>
            <a:off x="778742" y="275571"/>
            <a:ext cx="7681210" cy="5962392"/>
          </a:xfrm>
          <a:prstGeom prst="rect">
            <a:avLst/>
          </a:prstGeom>
        </p:spPr>
      </p:pic>
    </p:spTree>
    <p:extLst>
      <p:ext uri="{BB962C8B-B14F-4D97-AF65-F5344CB8AC3E}">
        <p14:creationId xmlns:p14="http://schemas.microsoft.com/office/powerpoint/2010/main" val="3437047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4258" t="20875" r="34960" b="20625"/>
          <a:stretch/>
        </p:blipFill>
        <p:spPr>
          <a:xfrm>
            <a:off x="1070973" y="242252"/>
            <a:ext cx="6982544" cy="6008236"/>
          </a:xfrm>
          <a:prstGeom prst="rect">
            <a:avLst/>
          </a:prstGeom>
        </p:spPr>
      </p:pic>
    </p:spTree>
    <p:extLst>
      <p:ext uri="{BB962C8B-B14F-4D97-AF65-F5344CB8AC3E}">
        <p14:creationId xmlns:p14="http://schemas.microsoft.com/office/powerpoint/2010/main" val="66989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4116" t="15625" r="35243" b="35625"/>
          <a:stretch/>
        </p:blipFill>
        <p:spPr>
          <a:xfrm>
            <a:off x="724361" y="410227"/>
            <a:ext cx="7851208" cy="5370658"/>
          </a:xfrm>
          <a:prstGeom prst="rect">
            <a:avLst/>
          </a:prstGeom>
        </p:spPr>
      </p:pic>
    </p:spTree>
    <p:extLst>
      <p:ext uri="{BB962C8B-B14F-4D97-AF65-F5344CB8AC3E}">
        <p14:creationId xmlns:p14="http://schemas.microsoft.com/office/powerpoint/2010/main" val="2590402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C00000"/>
                </a:solidFill>
                <a:latin typeface="Candara" panose="020E0502030303020204" pitchFamily="34" charset="0"/>
              </a:rPr>
              <a:t>How will the tests be marked?</a:t>
            </a:r>
            <a:endParaRPr lang="en-GB" sz="3600" b="1" dirty="0">
              <a:solidFill>
                <a:srgbClr val="C00000"/>
              </a:solidFill>
              <a:latin typeface="Candara" panose="020E0502030303020204" pitchFamily="34" charset="0"/>
            </a:endParaRPr>
          </a:p>
        </p:txBody>
      </p:sp>
      <p:sp>
        <p:nvSpPr>
          <p:cNvPr id="3" name="TextBox 2"/>
          <p:cNvSpPr txBox="1"/>
          <p:nvPr/>
        </p:nvSpPr>
        <p:spPr>
          <a:xfrm>
            <a:off x="450937" y="1540701"/>
            <a:ext cx="8267178" cy="5078313"/>
          </a:xfrm>
          <a:prstGeom prst="rect">
            <a:avLst/>
          </a:prstGeom>
          <a:noFill/>
        </p:spPr>
        <p:txBody>
          <a:bodyPr wrap="square" rtlCol="0">
            <a:spAutoFit/>
          </a:bodyPr>
          <a:lstStyle/>
          <a:p>
            <a:r>
              <a:rPr lang="en-GB" dirty="0">
                <a:solidFill>
                  <a:srgbClr val="C00000"/>
                </a:solidFill>
                <a:latin typeface="Candara" panose="020E0502030303020204" pitchFamily="34" charset="0"/>
              </a:rPr>
              <a:t>T</a:t>
            </a:r>
            <a:r>
              <a:rPr lang="en-GB" dirty="0" smtClean="0">
                <a:solidFill>
                  <a:srgbClr val="C00000"/>
                </a:solidFill>
                <a:latin typeface="Candara" panose="020E0502030303020204" pitchFamily="34" charset="0"/>
              </a:rPr>
              <a:t>ests </a:t>
            </a:r>
            <a:r>
              <a:rPr lang="en-GB" dirty="0">
                <a:solidFill>
                  <a:srgbClr val="C00000"/>
                </a:solidFill>
                <a:latin typeface="Candara" panose="020E0502030303020204" pitchFamily="34" charset="0"/>
              </a:rPr>
              <a:t>are set </a:t>
            </a:r>
            <a:r>
              <a:rPr lang="en-GB" dirty="0" smtClean="0">
                <a:solidFill>
                  <a:srgbClr val="C00000"/>
                </a:solidFill>
                <a:latin typeface="Candara" panose="020E0502030303020204" pitchFamily="34" charset="0"/>
              </a:rPr>
              <a:t>externally but are </a:t>
            </a:r>
            <a:r>
              <a:rPr lang="en-GB" dirty="0">
                <a:solidFill>
                  <a:srgbClr val="C00000"/>
                </a:solidFill>
                <a:latin typeface="Candara" panose="020E0502030303020204" pitchFamily="34" charset="0"/>
              </a:rPr>
              <a:t>marked by teachers within the school</a:t>
            </a:r>
            <a:r>
              <a:rPr lang="en-GB" dirty="0" smtClean="0">
                <a:solidFill>
                  <a:srgbClr val="C00000"/>
                </a:solidFill>
                <a:latin typeface="Candara" panose="020E0502030303020204" pitchFamily="34" charset="0"/>
              </a:rPr>
              <a:t>.</a:t>
            </a:r>
          </a:p>
          <a:p>
            <a:r>
              <a:rPr lang="en-GB" dirty="0" smtClean="0">
                <a:solidFill>
                  <a:srgbClr val="C00000"/>
                </a:solidFill>
                <a:latin typeface="Candara" panose="020E0502030303020204" pitchFamily="34" charset="0"/>
              </a:rPr>
              <a:t>Children are </a:t>
            </a:r>
            <a:r>
              <a:rPr lang="en-GB" dirty="0">
                <a:solidFill>
                  <a:srgbClr val="C00000"/>
                </a:solidFill>
                <a:latin typeface="Candara" panose="020E0502030303020204" pitchFamily="34" charset="0"/>
              </a:rPr>
              <a:t>given </a:t>
            </a:r>
            <a:r>
              <a:rPr lang="en-GB" dirty="0" smtClean="0">
                <a:solidFill>
                  <a:srgbClr val="C00000"/>
                </a:solidFill>
                <a:latin typeface="Candara" panose="020E0502030303020204" pitchFamily="34" charset="0"/>
              </a:rPr>
              <a:t>a </a:t>
            </a:r>
            <a:r>
              <a:rPr lang="en-GB" b="1" dirty="0" smtClean="0">
                <a:solidFill>
                  <a:srgbClr val="C00000"/>
                </a:solidFill>
                <a:latin typeface="Candara" panose="020E0502030303020204" pitchFamily="34" charset="0"/>
              </a:rPr>
              <a:t>scaled score</a:t>
            </a:r>
            <a:r>
              <a:rPr lang="en-GB" dirty="0" smtClean="0">
                <a:solidFill>
                  <a:srgbClr val="C00000"/>
                </a:solidFill>
                <a:latin typeface="Candara" panose="020E0502030303020204" pitchFamily="34" charset="0"/>
              </a:rPr>
              <a:t>.</a:t>
            </a:r>
            <a:r>
              <a:rPr lang="en-GB" dirty="0">
                <a:solidFill>
                  <a:srgbClr val="C00000"/>
                </a:solidFill>
                <a:latin typeface="Candara" panose="020E0502030303020204" pitchFamily="34" charset="0"/>
              </a:rPr>
              <a:t> </a:t>
            </a:r>
          </a:p>
          <a:p>
            <a:r>
              <a:rPr lang="en-GB" b="1" dirty="0" smtClean="0">
                <a:solidFill>
                  <a:srgbClr val="C00000"/>
                </a:solidFill>
                <a:latin typeface="Candara" panose="020E0502030303020204" pitchFamily="34" charset="0"/>
              </a:rPr>
              <a:t>What </a:t>
            </a:r>
            <a:r>
              <a:rPr lang="en-GB" b="1" dirty="0">
                <a:solidFill>
                  <a:srgbClr val="C00000"/>
                </a:solidFill>
                <a:latin typeface="Candara" panose="020E0502030303020204" pitchFamily="34" charset="0"/>
              </a:rPr>
              <a:t>is meant by ‘scaled scores’?</a:t>
            </a:r>
          </a:p>
          <a:p>
            <a:pPr marL="125412" indent="-285750" eaLnBrk="0" fontAlgn="base" hangingPunct="0">
              <a:spcBef>
                <a:spcPct val="0"/>
              </a:spcBef>
              <a:spcAft>
                <a:spcPct val="0"/>
              </a:spcAft>
              <a:buFont typeface="Arial" panose="020B0604020202020204" pitchFamily="34" charset="0"/>
              <a:buChar char="•"/>
              <a:defRPr/>
            </a:pPr>
            <a:r>
              <a:rPr lang="en-GB" dirty="0">
                <a:solidFill>
                  <a:srgbClr val="C00000"/>
                </a:solidFill>
                <a:latin typeface="Candara" panose="020E0502030303020204" pitchFamily="34" charset="0"/>
              </a:rPr>
              <a:t>Each pupil’s raw test score </a:t>
            </a:r>
            <a:r>
              <a:rPr lang="en-GB" dirty="0" smtClean="0">
                <a:solidFill>
                  <a:srgbClr val="C00000"/>
                </a:solidFill>
                <a:latin typeface="Candara" panose="020E0502030303020204" pitchFamily="34" charset="0"/>
              </a:rPr>
              <a:t>(number they got right) will </a:t>
            </a:r>
            <a:r>
              <a:rPr lang="en-GB" dirty="0">
                <a:solidFill>
                  <a:srgbClr val="C00000"/>
                </a:solidFill>
                <a:latin typeface="Candara" panose="020E0502030303020204" pitchFamily="34" charset="0"/>
              </a:rPr>
              <a:t>be converted into a </a:t>
            </a:r>
            <a:r>
              <a:rPr lang="en-GB" dirty="0" smtClean="0">
                <a:solidFill>
                  <a:srgbClr val="C00000"/>
                </a:solidFill>
                <a:latin typeface="Candara" panose="020E0502030303020204" pitchFamily="34" charset="0"/>
              </a:rPr>
              <a:t>score</a:t>
            </a:r>
          </a:p>
          <a:p>
            <a:pPr eaLnBrk="0" fontAlgn="base" hangingPunct="0">
              <a:spcBef>
                <a:spcPct val="0"/>
              </a:spcBef>
              <a:spcAft>
                <a:spcPct val="0"/>
              </a:spcAft>
              <a:defRPr/>
            </a:pPr>
            <a:r>
              <a:rPr lang="en-GB" dirty="0">
                <a:solidFill>
                  <a:srgbClr val="C00000"/>
                </a:solidFill>
                <a:latin typeface="Candara" panose="020E0502030303020204" pitchFamily="34" charset="0"/>
              </a:rPr>
              <a:t> </a:t>
            </a:r>
            <a:r>
              <a:rPr lang="en-GB" dirty="0" smtClean="0">
                <a:solidFill>
                  <a:srgbClr val="C00000"/>
                </a:solidFill>
                <a:latin typeface="Candara" panose="020E0502030303020204" pitchFamily="34" charset="0"/>
              </a:rPr>
              <a:t>     </a:t>
            </a:r>
            <a:r>
              <a:rPr lang="en-GB" dirty="0">
                <a:solidFill>
                  <a:srgbClr val="C00000"/>
                </a:solidFill>
                <a:latin typeface="Candara" panose="020E0502030303020204" pitchFamily="34" charset="0"/>
              </a:rPr>
              <a:t>on </a:t>
            </a:r>
            <a:r>
              <a:rPr lang="en-GB" dirty="0" smtClean="0">
                <a:solidFill>
                  <a:srgbClr val="C00000"/>
                </a:solidFill>
                <a:latin typeface="Candara" panose="020E0502030303020204" pitchFamily="34" charset="0"/>
              </a:rPr>
              <a:t>a scale</a:t>
            </a:r>
            <a:r>
              <a:rPr lang="en-GB" dirty="0">
                <a:solidFill>
                  <a:srgbClr val="C00000"/>
                </a:solidFill>
                <a:latin typeface="Candara" panose="020E0502030303020204" pitchFamily="34" charset="0"/>
              </a:rPr>
              <a:t>, </a:t>
            </a:r>
            <a:r>
              <a:rPr lang="en-GB" dirty="0" smtClean="0">
                <a:solidFill>
                  <a:srgbClr val="C00000"/>
                </a:solidFill>
                <a:latin typeface="Candara" panose="020E0502030303020204" pitchFamily="34" charset="0"/>
              </a:rPr>
              <a:t>either </a:t>
            </a:r>
            <a:r>
              <a:rPr lang="en-GB" b="1" dirty="0">
                <a:solidFill>
                  <a:srgbClr val="C00000"/>
                </a:solidFill>
                <a:latin typeface="Candara" panose="020E0502030303020204" pitchFamily="34" charset="0"/>
              </a:rPr>
              <a:t>at, above or below 100</a:t>
            </a:r>
            <a:r>
              <a:rPr lang="en-GB" dirty="0">
                <a:solidFill>
                  <a:srgbClr val="C00000"/>
                </a:solidFill>
                <a:latin typeface="Candara" panose="020E0502030303020204" pitchFamily="34" charset="0"/>
              </a:rPr>
              <a:t>.</a:t>
            </a:r>
          </a:p>
          <a:p>
            <a:pPr marL="125412" lvl="0" indent="-285750" eaLnBrk="0" fontAlgn="base" hangingPunct="0">
              <a:spcBef>
                <a:spcPct val="0"/>
              </a:spcBef>
              <a:spcAft>
                <a:spcPct val="0"/>
              </a:spcAft>
              <a:buFont typeface="Arial" panose="020B0604020202020204" pitchFamily="34" charset="0"/>
              <a:buChar char="•"/>
              <a:defRPr/>
            </a:pPr>
            <a:r>
              <a:rPr lang="en-GB" dirty="0" smtClean="0">
                <a:solidFill>
                  <a:srgbClr val="C00000"/>
                </a:solidFill>
                <a:latin typeface="Candara" panose="020E0502030303020204" pitchFamily="34" charset="0"/>
              </a:rPr>
              <a:t>100 </a:t>
            </a:r>
            <a:r>
              <a:rPr lang="en-GB" dirty="0">
                <a:solidFill>
                  <a:srgbClr val="C00000"/>
                </a:solidFill>
                <a:latin typeface="Candara" panose="020E0502030303020204" pitchFamily="34" charset="0"/>
              </a:rPr>
              <a:t>will always represent the ‘national standard’.</a:t>
            </a:r>
          </a:p>
          <a:p>
            <a:pPr marL="125412" lvl="0" indent="-285750" eaLnBrk="0" fontAlgn="base" hangingPunct="0">
              <a:spcBef>
                <a:spcPct val="0"/>
              </a:spcBef>
              <a:spcAft>
                <a:spcPct val="0"/>
              </a:spcAft>
              <a:buFont typeface="Arial" panose="020B0604020202020204" pitchFamily="34" charset="0"/>
              <a:buChar char="•"/>
              <a:defRPr/>
            </a:pPr>
            <a:r>
              <a:rPr lang="en-GB" dirty="0" smtClean="0">
                <a:solidFill>
                  <a:srgbClr val="C00000"/>
                </a:solidFill>
                <a:latin typeface="Candara" panose="020E0502030303020204" pitchFamily="34" charset="0"/>
              </a:rPr>
              <a:t>The </a:t>
            </a:r>
            <a:r>
              <a:rPr lang="en-GB" dirty="0">
                <a:solidFill>
                  <a:srgbClr val="C00000"/>
                </a:solidFill>
                <a:latin typeface="Candara" panose="020E0502030303020204" pitchFamily="34" charset="0"/>
              </a:rPr>
              <a:t>scale </a:t>
            </a:r>
            <a:r>
              <a:rPr lang="en-GB" dirty="0" smtClean="0">
                <a:solidFill>
                  <a:srgbClr val="C00000"/>
                </a:solidFill>
                <a:latin typeface="Candara" panose="020E0502030303020204" pitchFamily="34" charset="0"/>
              </a:rPr>
              <a:t>has a </a:t>
            </a:r>
            <a:r>
              <a:rPr lang="en-GB" dirty="0">
                <a:solidFill>
                  <a:srgbClr val="C00000"/>
                </a:solidFill>
                <a:latin typeface="Candara" panose="020E0502030303020204" pitchFamily="34" charset="0"/>
              </a:rPr>
              <a:t>lower end point </a:t>
            </a:r>
            <a:r>
              <a:rPr lang="en-GB" dirty="0" smtClean="0">
                <a:solidFill>
                  <a:srgbClr val="C00000"/>
                </a:solidFill>
                <a:latin typeface="Candara" panose="020E0502030303020204" pitchFamily="34" charset="0"/>
              </a:rPr>
              <a:t>of 85 and </a:t>
            </a:r>
            <a:r>
              <a:rPr lang="en-GB" dirty="0">
                <a:solidFill>
                  <a:srgbClr val="C00000"/>
                </a:solidFill>
                <a:latin typeface="Candara" panose="020E0502030303020204" pitchFamily="34" charset="0"/>
              </a:rPr>
              <a:t>an upper end point </a:t>
            </a:r>
            <a:r>
              <a:rPr lang="en-GB" dirty="0" smtClean="0">
                <a:solidFill>
                  <a:srgbClr val="C00000"/>
                </a:solidFill>
                <a:latin typeface="Candara" panose="020E0502030303020204" pitchFamily="34" charset="0"/>
              </a:rPr>
              <a:t>at 115.</a:t>
            </a:r>
            <a:endParaRPr lang="en-GB" dirty="0">
              <a:solidFill>
                <a:srgbClr val="C00000"/>
              </a:solidFill>
              <a:latin typeface="Candara" panose="020E0502030303020204" pitchFamily="34" charset="0"/>
            </a:endParaRPr>
          </a:p>
          <a:p>
            <a:pPr marL="125412" lvl="0" indent="-285750" eaLnBrk="0" fontAlgn="base" hangingPunct="0">
              <a:spcBef>
                <a:spcPct val="0"/>
              </a:spcBef>
              <a:spcAft>
                <a:spcPct val="0"/>
              </a:spcAft>
              <a:buFont typeface="Arial" panose="020B0604020202020204" pitchFamily="34" charset="0"/>
              <a:buChar char="•"/>
              <a:defRPr/>
            </a:pPr>
            <a:r>
              <a:rPr lang="en-GB" dirty="0" smtClean="0">
                <a:solidFill>
                  <a:srgbClr val="C00000"/>
                </a:solidFill>
                <a:latin typeface="Candara" panose="020E0502030303020204" pitchFamily="34" charset="0"/>
              </a:rPr>
              <a:t>A </a:t>
            </a:r>
            <a:r>
              <a:rPr lang="en-GB" dirty="0">
                <a:solidFill>
                  <a:srgbClr val="C00000"/>
                </a:solidFill>
                <a:latin typeface="Candara" panose="020E0502030303020204" pitchFamily="34" charset="0"/>
              </a:rPr>
              <a:t>child who achieves the ‘national standard’ (a score of 100) will be judged </a:t>
            </a:r>
            <a:r>
              <a:rPr lang="en-GB" dirty="0" smtClean="0">
                <a:solidFill>
                  <a:srgbClr val="C00000"/>
                </a:solidFill>
                <a:latin typeface="Candara" panose="020E0502030303020204" pitchFamily="34" charset="0"/>
              </a:rPr>
              <a:t>to</a:t>
            </a:r>
          </a:p>
          <a:p>
            <a:pPr lvl="0" eaLnBrk="0" fontAlgn="base" hangingPunct="0">
              <a:spcBef>
                <a:spcPct val="0"/>
              </a:spcBef>
              <a:spcAft>
                <a:spcPct val="0"/>
              </a:spcAft>
              <a:defRPr/>
            </a:pPr>
            <a:r>
              <a:rPr lang="en-GB" dirty="0">
                <a:solidFill>
                  <a:srgbClr val="C00000"/>
                </a:solidFill>
                <a:latin typeface="Candara" panose="020E0502030303020204" pitchFamily="34" charset="0"/>
              </a:rPr>
              <a:t> </a:t>
            </a:r>
            <a:r>
              <a:rPr lang="en-GB" dirty="0" smtClean="0">
                <a:solidFill>
                  <a:srgbClr val="C00000"/>
                </a:solidFill>
                <a:latin typeface="Candara" panose="020E0502030303020204" pitchFamily="34" charset="0"/>
              </a:rPr>
              <a:t>     </a:t>
            </a:r>
            <a:r>
              <a:rPr lang="en-GB" dirty="0">
                <a:solidFill>
                  <a:srgbClr val="C00000"/>
                </a:solidFill>
                <a:latin typeface="Candara" panose="020E0502030303020204" pitchFamily="34" charset="0"/>
              </a:rPr>
              <a:t>have demonstrated sufficient knowledge in the areas assessed by the tests.</a:t>
            </a:r>
          </a:p>
          <a:p>
            <a:endParaRPr lang="en-GB" b="1" dirty="0">
              <a:solidFill>
                <a:srgbClr val="C00000"/>
              </a:solidFill>
              <a:latin typeface="Candara" panose="020E0502030303020204" pitchFamily="34" charset="0"/>
            </a:endParaRPr>
          </a:p>
          <a:p>
            <a:r>
              <a:rPr lang="en-GB" b="1" dirty="0" smtClean="0">
                <a:solidFill>
                  <a:srgbClr val="C00000"/>
                </a:solidFill>
                <a:latin typeface="Candara" panose="020E0502030303020204" pitchFamily="34" charset="0"/>
              </a:rPr>
              <a:t>Teacher </a:t>
            </a:r>
            <a:r>
              <a:rPr lang="en-GB" b="1" dirty="0">
                <a:solidFill>
                  <a:srgbClr val="C00000"/>
                </a:solidFill>
                <a:latin typeface="Candara" panose="020E0502030303020204" pitchFamily="34" charset="0"/>
              </a:rPr>
              <a:t>assessments </a:t>
            </a:r>
            <a:r>
              <a:rPr lang="en-GB" dirty="0">
                <a:solidFill>
                  <a:srgbClr val="C00000"/>
                </a:solidFill>
                <a:latin typeface="Candara" panose="020E0502030303020204" pitchFamily="34" charset="0"/>
              </a:rPr>
              <a:t>are also used to build up a picture of your child’s learning and achievements. </a:t>
            </a:r>
            <a:endParaRPr lang="en-GB" dirty="0" smtClean="0">
              <a:solidFill>
                <a:srgbClr val="C00000"/>
              </a:solidFill>
              <a:latin typeface="Candara" panose="020E0502030303020204" pitchFamily="34" charset="0"/>
            </a:endParaRPr>
          </a:p>
          <a:p>
            <a:r>
              <a:rPr lang="en-GB" dirty="0">
                <a:solidFill>
                  <a:srgbClr val="C00000"/>
                </a:solidFill>
                <a:latin typeface="Candara" panose="020E0502030303020204" pitchFamily="34" charset="0"/>
              </a:rPr>
              <a:t>Y</a:t>
            </a:r>
            <a:r>
              <a:rPr lang="en-GB" dirty="0" smtClean="0">
                <a:solidFill>
                  <a:srgbClr val="C00000"/>
                </a:solidFill>
                <a:latin typeface="Candara" panose="020E0502030303020204" pitchFamily="34" charset="0"/>
              </a:rPr>
              <a:t>our </a:t>
            </a:r>
            <a:r>
              <a:rPr lang="en-GB" dirty="0">
                <a:solidFill>
                  <a:srgbClr val="C00000"/>
                </a:solidFill>
                <a:latin typeface="Candara" panose="020E0502030303020204" pitchFamily="34" charset="0"/>
              </a:rPr>
              <a:t>child </a:t>
            </a:r>
            <a:r>
              <a:rPr lang="en-GB" dirty="0" smtClean="0">
                <a:solidFill>
                  <a:srgbClr val="C00000"/>
                </a:solidFill>
                <a:latin typeface="Candara" panose="020E0502030303020204" pitchFamily="34" charset="0"/>
              </a:rPr>
              <a:t>will also receive </a:t>
            </a:r>
            <a:r>
              <a:rPr lang="en-GB" dirty="0">
                <a:solidFill>
                  <a:srgbClr val="C00000"/>
                </a:solidFill>
                <a:latin typeface="Candara" panose="020E0502030303020204" pitchFamily="34" charset="0"/>
              </a:rPr>
              <a:t>an overall result saying whether they have achieved the required standard in the </a:t>
            </a:r>
            <a:r>
              <a:rPr lang="en-GB" dirty="0" smtClean="0">
                <a:solidFill>
                  <a:srgbClr val="C00000"/>
                </a:solidFill>
                <a:latin typeface="Candara" panose="020E0502030303020204" pitchFamily="34" charset="0"/>
              </a:rPr>
              <a:t>tests. </a:t>
            </a:r>
          </a:p>
          <a:p>
            <a:endParaRPr lang="en-GB" dirty="0" smtClean="0">
              <a:solidFill>
                <a:srgbClr val="C00000"/>
              </a:solidFill>
              <a:latin typeface="Candara" panose="020E0502030303020204" pitchFamily="34" charset="0"/>
            </a:endParaRPr>
          </a:p>
          <a:p>
            <a:r>
              <a:rPr lang="en-GB" i="1" dirty="0" smtClean="0">
                <a:solidFill>
                  <a:srgbClr val="C00000"/>
                </a:solidFill>
                <a:latin typeface="Candara" panose="020E0502030303020204" pitchFamily="34" charset="0"/>
              </a:rPr>
              <a:t>The </a:t>
            </a:r>
            <a:r>
              <a:rPr lang="en-GB" i="1" dirty="0">
                <a:solidFill>
                  <a:srgbClr val="C00000"/>
                </a:solidFill>
                <a:latin typeface="Candara" panose="020E0502030303020204" pitchFamily="34" charset="0"/>
              </a:rPr>
              <a:t>Department for Education aims for 85 per cent of children to reach the expected </a:t>
            </a:r>
            <a:r>
              <a:rPr lang="en-GB" i="1" dirty="0" smtClean="0">
                <a:solidFill>
                  <a:srgbClr val="C00000"/>
                </a:solidFill>
                <a:latin typeface="Candara" panose="020E0502030303020204" pitchFamily="34" charset="0"/>
              </a:rPr>
              <a:t>standard. This </a:t>
            </a:r>
            <a:r>
              <a:rPr lang="en-GB" i="1" dirty="0">
                <a:solidFill>
                  <a:srgbClr val="C00000"/>
                </a:solidFill>
                <a:latin typeface="Candara" panose="020E0502030303020204" pitchFamily="34" charset="0"/>
              </a:rPr>
              <a:t>is a higher standard than was expected before </a:t>
            </a:r>
            <a:r>
              <a:rPr lang="en-GB" i="1" dirty="0" smtClean="0">
                <a:solidFill>
                  <a:srgbClr val="C00000"/>
                </a:solidFill>
                <a:latin typeface="Candara" panose="020E0502030303020204" pitchFamily="34" charset="0"/>
              </a:rPr>
              <a:t>2016</a:t>
            </a:r>
            <a:r>
              <a:rPr lang="en-GB" i="1" dirty="0">
                <a:solidFill>
                  <a:srgbClr val="C00000"/>
                </a:solidFill>
                <a:latin typeface="Candara" panose="020E0502030303020204" pitchFamily="34" charset="0"/>
              </a:rPr>
              <a:t>.</a:t>
            </a:r>
          </a:p>
          <a:p>
            <a:endParaRPr lang="en-GB" dirty="0"/>
          </a:p>
        </p:txBody>
      </p:sp>
    </p:spTree>
    <p:extLst>
      <p:ext uri="{BB962C8B-B14F-4D97-AF65-F5344CB8AC3E}">
        <p14:creationId xmlns:p14="http://schemas.microsoft.com/office/powerpoint/2010/main" val="4242594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C00000"/>
                </a:solidFill>
                <a:latin typeface="Candara" panose="020E0502030303020204" pitchFamily="34" charset="0"/>
              </a:rPr>
              <a:t>How do we help prepare your child?</a:t>
            </a:r>
            <a:endParaRPr lang="en-GB" sz="3600" b="1" dirty="0">
              <a:solidFill>
                <a:srgbClr val="C00000"/>
              </a:solidFill>
              <a:latin typeface="Candara" panose="020E0502030303020204" pitchFamily="34" charset="0"/>
            </a:endParaRPr>
          </a:p>
        </p:txBody>
      </p:sp>
      <p:sp>
        <p:nvSpPr>
          <p:cNvPr id="3" name="Rectangle 2"/>
          <p:cNvSpPr/>
          <p:nvPr/>
        </p:nvSpPr>
        <p:spPr>
          <a:xfrm>
            <a:off x="501041" y="1578279"/>
            <a:ext cx="8029184" cy="4524315"/>
          </a:xfrm>
          <a:prstGeom prst="rect">
            <a:avLst/>
          </a:prstGeom>
        </p:spPr>
        <p:txBody>
          <a:bodyPr wrap="square">
            <a:spAutoFit/>
          </a:bodyPr>
          <a:lstStyle/>
          <a:p>
            <a:pPr marL="285750" indent="-285750">
              <a:buFont typeface="Arial" panose="020B0604020202020204" pitchFamily="34" charset="0"/>
              <a:buChar char="•"/>
            </a:pPr>
            <a:r>
              <a:rPr lang="en-GB" sz="3200" dirty="0" smtClean="0">
                <a:solidFill>
                  <a:srgbClr val="C00000"/>
                </a:solidFill>
                <a:latin typeface="Candara" panose="020E0502030303020204" pitchFamily="34" charset="0"/>
              </a:rPr>
              <a:t>High quality teaching </a:t>
            </a:r>
            <a:r>
              <a:rPr lang="en-GB" sz="3200" smtClean="0">
                <a:solidFill>
                  <a:srgbClr val="C00000"/>
                </a:solidFill>
                <a:latin typeface="Candara" panose="020E0502030303020204" pitchFamily="34" charset="0"/>
              </a:rPr>
              <a:t>and learning</a:t>
            </a:r>
          </a:p>
          <a:p>
            <a:pPr marL="285750" indent="-285750">
              <a:buFont typeface="Arial" panose="020B0604020202020204" pitchFamily="34" charset="0"/>
              <a:buChar char="•"/>
            </a:pPr>
            <a:r>
              <a:rPr lang="en-GB" sz="3200" smtClean="0">
                <a:solidFill>
                  <a:srgbClr val="C00000"/>
                </a:solidFill>
                <a:latin typeface="Candara" panose="020E0502030303020204" pitchFamily="34" charset="0"/>
              </a:rPr>
              <a:t>Test </a:t>
            </a:r>
            <a:r>
              <a:rPr lang="en-GB" sz="3200" dirty="0" smtClean="0">
                <a:solidFill>
                  <a:srgbClr val="C00000"/>
                </a:solidFill>
                <a:latin typeface="Candara" panose="020E0502030303020204" pitchFamily="34" charset="0"/>
              </a:rPr>
              <a:t>language used in lessons and instructions</a:t>
            </a:r>
            <a:endParaRPr lang="en-GB" sz="3200" dirty="0">
              <a:solidFill>
                <a:srgbClr val="C00000"/>
              </a:solidFill>
              <a:latin typeface="Candara" panose="020E0502030303020204" pitchFamily="34" charset="0"/>
            </a:endParaRPr>
          </a:p>
          <a:p>
            <a:pPr marL="285750" indent="-285750">
              <a:buFont typeface="Arial" panose="020B0604020202020204" pitchFamily="34" charset="0"/>
              <a:buChar char="•"/>
            </a:pPr>
            <a:r>
              <a:rPr lang="en-GB" sz="3200" dirty="0">
                <a:solidFill>
                  <a:srgbClr val="C00000"/>
                </a:solidFill>
                <a:latin typeface="Candara" panose="020E0502030303020204" pitchFamily="34" charset="0"/>
              </a:rPr>
              <a:t>Guided </a:t>
            </a:r>
            <a:r>
              <a:rPr lang="en-GB" sz="3200" b="1" dirty="0">
                <a:solidFill>
                  <a:srgbClr val="C00000"/>
                </a:solidFill>
                <a:latin typeface="Candara" panose="020E0502030303020204" pitchFamily="34" charset="0"/>
              </a:rPr>
              <a:t>reading</a:t>
            </a:r>
            <a:r>
              <a:rPr lang="en-GB" sz="3200" dirty="0">
                <a:solidFill>
                  <a:srgbClr val="C00000"/>
                </a:solidFill>
                <a:latin typeface="Candara" panose="020E0502030303020204" pitchFamily="34" charset="0"/>
              </a:rPr>
              <a:t> – sample </a:t>
            </a:r>
            <a:r>
              <a:rPr lang="en-GB" sz="3200" dirty="0" smtClean="0">
                <a:solidFill>
                  <a:srgbClr val="C00000"/>
                </a:solidFill>
                <a:latin typeface="Candara" panose="020E0502030303020204" pitchFamily="34" charset="0"/>
              </a:rPr>
              <a:t>questions</a:t>
            </a:r>
          </a:p>
          <a:p>
            <a:pPr marL="285750" indent="-285750">
              <a:buFont typeface="Arial" panose="020B0604020202020204" pitchFamily="34" charset="0"/>
              <a:buChar char="•"/>
            </a:pPr>
            <a:r>
              <a:rPr lang="en-GB" sz="3200" b="1" dirty="0" smtClean="0">
                <a:solidFill>
                  <a:srgbClr val="C00000"/>
                </a:solidFill>
                <a:latin typeface="Candara" panose="020E0502030303020204" pitchFamily="34" charset="0"/>
              </a:rPr>
              <a:t>SPAG</a:t>
            </a:r>
            <a:r>
              <a:rPr lang="en-GB" sz="3200" dirty="0" smtClean="0">
                <a:solidFill>
                  <a:srgbClr val="C00000"/>
                </a:solidFill>
                <a:latin typeface="Candara" panose="020E0502030303020204" pitchFamily="34" charset="0"/>
              </a:rPr>
              <a:t> in shared and guided reading and writing – sample questions</a:t>
            </a:r>
          </a:p>
          <a:p>
            <a:pPr marL="285750" indent="-285750">
              <a:buFont typeface="Arial" panose="020B0604020202020204" pitchFamily="34" charset="0"/>
              <a:buChar char="•"/>
            </a:pPr>
            <a:r>
              <a:rPr lang="en-GB" sz="3200" b="1" dirty="0">
                <a:solidFill>
                  <a:srgbClr val="C00000"/>
                </a:solidFill>
                <a:latin typeface="Candara" panose="020E0502030303020204" pitchFamily="34" charset="0"/>
              </a:rPr>
              <a:t>Spellings</a:t>
            </a:r>
            <a:r>
              <a:rPr lang="en-GB" sz="3200" dirty="0">
                <a:solidFill>
                  <a:srgbClr val="C00000"/>
                </a:solidFill>
                <a:latin typeface="Candara" panose="020E0502030303020204" pitchFamily="34" charset="0"/>
              </a:rPr>
              <a:t> – weekly </a:t>
            </a:r>
          </a:p>
          <a:p>
            <a:pPr marL="285750" indent="-285750">
              <a:buFont typeface="Arial" panose="020B0604020202020204" pitchFamily="34" charset="0"/>
              <a:buChar char="•"/>
            </a:pPr>
            <a:r>
              <a:rPr lang="en-GB" sz="3200" dirty="0">
                <a:solidFill>
                  <a:srgbClr val="C00000"/>
                </a:solidFill>
                <a:latin typeface="Candara" panose="020E0502030303020204" pitchFamily="34" charset="0"/>
              </a:rPr>
              <a:t>T</a:t>
            </a:r>
            <a:r>
              <a:rPr lang="en-GB" sz="3200" dirty="0" smtClean="0">
                <a:solidFill>
                  <a:srgbClr val="C00000"/>
                </a:solidFill>
                <a:latin typeface="Candara" panose="020E0502030303020204" pitchFamily="34" charset="0"/>
              </a:rPr>
              <a:t>est type questions in </a:t>
            </a:r>
            <a:r>
              <a:rPr lang="en-GB" sz="3200" b="1" dirty="0" smtClean="0">
                <a:solidFill>
                  <a:srgbClr val="C00000"/>
                </a:solidFill>
                <a:latin typeface="Candara" panose="020E0502030303020204" pitchFamily="34" charset="0"/>
              </a:rPr>
              <a:t>maths</a:t>
            </a:r>
            <a:endParaRPr lang="en-GB" sz="3200" b="1" dirty="0">
              <a:solidFill>
                <a:srgbClr val="C00000"/>
              </a:solidFill>
              <a:latin typeface="Candara" panose="020E0502030303020204" pitchFamily="34" charset="0"/>
            </a:endParaRPr>
          </a:p>
          <a:p>
            <a:pPr marL="285750" indent="-285750">
              <a:buFont typeface="Arial" panose="020B0604020202020204" pitchFamily="34" charset="0"/>
              <a:buChar char="•"/>
            </a:pPr>
            <a:r>
              <a:rPr lang="en-GB" sz="3200" dirty="0">
                <a:solidFill>
                  <a:srgbClr val="C00000"/>
                </a:solidFill>
                <a:latin typeface="Candara" panose="020E0502030303020204" pitchFamily="34" charset="0"/>
              </a:rPr>
              <a:t>Mental </a:t>
            </a:r>
            <a:r>
              <a:rPr lang="en-GB" sz="3200" b="1" dirty="0">
                <a:solidFill>
                  <a:srgbClr val="C00000"/>
                </a:solidFill>
                <a:latin typeface="Candara" panose="020E0502030303020204" pitchFamily="34" charset="0"/>
              </a:rPr>
              <a:t>Maths</a:t>
            </a:r>
            <a:r>
              <a:rPr lang="en-GB" sz="3200" dirty="0">
                <a:solidFill>
                  <a:srgbClr val="C00000"/>
                </a:solidFill>
                <a:latin typeface="Candara" panose="020E0502030303020204" pitchFamily="34" charset="0"/>
              </a:rPr>
              <a:t> </a:t>
            </a:r>
            <a:r>
              <a:rPr lang="en-GB" sz="3200" dirty="0" smtClean="0">
                <a:solidFill>
                  <a:srgbClr val="C00000"/>
                </a:solidFill>
                <a:latin typeface="Candara" panose="020E0502030303020204" pitchFamily="34" charset="0"/>
              </a:rPr>
              <a:t>– practice in lessons</a:t>
            </a:r>
            <a:endParaRPr lang="en-GB" sz="3200" dirty="0">
              <a:solidFill>
                <a:srgbClr val="C00000"/>
              </a:solidFill>
              <a:latin typeface="Candara" panose="020E0502030303020204" pitchFamily="34" charset="0"/>
            </a:endParaRPr>
          </a:p>
        </p:txBody>
      </p:sp>
    </p:spTree>
    <p:extLst>
      <p:ext uri="{BB962C8B-B14F-4D97-AF65-F5344CB8AC3E}">
        <p14:creationId xmlns:p14="http://schemas.microsoft.com/office/powerpoint/2010/main" val="3603011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C00000"/>
                </a:solidFill>
                <a:latin typeface="Candara" panose="020E0502030303020204" pitchFamily="34" charset="0"/>
              </a:rPr>
              <a:t>What can you do to help?</a:t>
            </a:r>
            <a:endParaRPr lang="en-GB" sz="3600" b="1" dirty="0">
              <a:solidFill>
                <a:srgbClr val="C00000"/>
              </a:solidFill>
              <a:latin typeface="Candara" panose="020E0502030303020204" pitchFamily="34" charset="0"/>
            </a:endParaRPr>
          </a:p>
        </p:txBody>
      </p:sp>
      <p:pic>
        <p:nvPicPr>
          <p:cNvPr id="3" name="Picture 2" descr="free-clip-art-kids-reading"/>
          <p:cNvPicPr>
            <a:picLocks noChangeAspect="1" noChangeArrowheads="1"/>
          </p:cNvPicPr>
          <p:nvPr/>
        </p:nvPicPr>
        <p:blipFill>
          <a:blip r:embed="rId2" cstate="print"/>
          <a:srcRect/>
          <a:stretch>
            <a:fillRect/>
          </a:stretch>
        </p:blipFill>
        <p:spPr bwMode="auto">
          <a:xfrm>
            <a:off x="406287" y="1421663"/>
            <a:ext cx="2536660" cy="2463799"/>
          </a:xfrm>
          <a:prstGeom prst="rect">
            <a:avLst/>
          </a:prstGeom>
          <a:noFill/>
        </p:spPr>
      </p:pic>
      <p:pic>
        <p:nvPicPr>
          <p:cNvPr id="4" name="Picture 4" descr="http://www.grayson.edu/media/103033/writing-center.jpg"/>
          <p:cNvPicPr>
            <a:picLocks noChangeAspect="1" noChangeArrowheads="1"/>
          </p:cNvPicPr>
          <p:nvPr/>
        </p:nvPicPr>
        <p:blipFill>
          <a:blip r:embed="rId3" cstate="print"/>
          <a:srcRect/>
          <a:stretch>
            <a:fillRect/>
          </a:stretch>
        </p:blipFill>
        <p:spPr bwMode="auto">
          <a:xfrm>
            <a:off x="311150" y="4091559"/>
            <a:ext cx="1800077" cy="1926082"/>
          </a:xfrm>
          <a:prstGeom prst="rect">
            <a:avLst/>
          </a:prstGeom>
          <a:noFill/>
        </p:spPr>
      </p:pic>
      <p:pic>
        <p:nvPicPr>
          <p:cNvPr id="5" name="Picture 6" descr="http://images.clipartpanda.com/clock-clip-art-alarm-clock.png"/>
          <p:cNvPicPr>
            <a:picLocks noChangeAspect="1" noChangeArrowheads="1"/>
          </p:cNvPicPr>
          <p:nvPr/>
        </p:nvPicPr>
        <p:blipFill>
          <a:blip r:embed="rId4" cstate="print"/>
          <a:srcRect/>
          <a:stretch>
            <a:fillRect/>
          </a:stretch>
        </p:blipFill>
        <p:spPr bwMode="auto">
          <a:xfrm>
            <a:off x="3792959" y="1717184"/>
            <a:ext cx="1558090" cy="1818350"/>
          </a:xfrm>
          <a:prstGeom prst="rect">
            <a:avLst/>
          </a:prstGeom>
          <a:noFill/>
        </p:spPr>
      </p:pic>
      <p:pic>
        <p:nvPicPr>
          <p:cNvPr id="6" name="Picture 8" descr="http://ecx.images-amazon.com/images/I/61kfXdzPmyL._SL500_AA300_.png"/>
          <p:cNvPicPr>
            <a:picLocks noChangeAspect="1" noChangeArrowheads="1"/>
          </p:cNvPicPr>
          <p:nvPr/>
        </p:nvPicPr>
        <p:blipFill>
          <a:blip r:embed="rId5" cstate="print"/>
          <a:srcRect/>
          <a:stretch>
            <a:fillRect/>
          </a:stretch>
        </p:blipFill>
        <p:spPr bwMode="auto">
          <a:xfrm>
            <a:off x="7104867" y="4531813"/>
            <a:ext cx="1346200" cy="1346200"/>
          </a:xfrm>
          <a:prstGeom prst="rect">
            <a:avLst/>
          </a:prstGeom>
          <a:noFill/>
        </p:spPr>
      </p:pic>
      <p:pic>
        <p:nvPicPr>
          <p:cNvPr id="7" name="Picture 10" descr="http://www.sparklebox.co.uk/2271-2275/_wp_generated/ppb18774a4_02.jpg"/>
          <p:cNvPicPr>
            <a:picLocks noChangeAspect="1" noChangeArrowheads="1"/>
          </p:cNvPicPr>
          <p:nvPr/>
        </p:nvPicPr>
        <p:blipFill>
          <a:blip r:embed="rId6" cstate="print"/>
          <a:srcRect/>
          <a:stretch>
            <a:fillRect/>
          </a:stretch>
        </p:blipFill>
        <p:spPr bwMode="auto">
          <a:xfrm>
            <a:off x="6705600" y="1421663"/>
            <a:ext cx="1714500" cy="2409392"/>
          </a:xfrm>
          <a:prstGeom prst="rect">
            <a:avLst/>
          </a:prstGeom>
          <a:noFill/>
        </p:spPr>
      </p:pic>
      <p:sp>
        <p:nvSpPr>
          <p:cNvPr id="8" name="Rectangle 7"/>
          <p:cNvSpPr/>
          <p:nvPr/>
        </p:nvSpPr>
        <p:spPr>
          <a:xfrm>
            <a:off x="2214089" y="3777327"/>
            <a:ext cx="4715830" cy="1754326"/>
          </a:xfrm>
          <a:prstGeom prst="rect">
            <a:avLst/>
          </a:prstGeom>
          <a:noFill/>
        </p:spPr>
        <p:txBody>
          <a:bodyPr wrap="square" lIns="91440" tIns="45720" rIns="91440" bIns="45720">
            <a:spAutoFit/>
          </a:bodyPr>
          <a:lstStyle/>
          <a:p>
            <a:pPr algn="ctr"/>
            <a:r>
              <a:rPr lang="en-US" sz="3600" b="1" spc="300" dirty="0" smtClean="0">
                <a:ln w="11430" cmpd="sng">
                  <a:solidFill>
                    <a:srgbClr val="4F81BD">
                      <a:tint val="10000"/>
                    </a:srgbClr>
                  </a:solidFill>
                  <a:prstDash val="solid"/>
                  <a:miter lim="800000"/>
                </a:ln>
                <a:solidFill>
                  <a:srgbClr val="C00000"/>
                </a:solidFill>
                <a:effectLst>
                  <a:glow rad="45500">
                    <a:srgbClr val="4F81BD">
                      <a:satMod val="220000"/>
                      <a:alpha val="35000"/>
                    </a:srgbClr>
                  </a:glow>
                </a:effectLst>
              </a:rPr>
              <a:t>Good attendance</a:t>
            </a:r>
          </a:p>
          <a:p>
            <a:pPr algn="ctr"/>
            <a:r>
              <a:rPr lang="en-US" sz="3600" b="1" spc="300" dirty="0">
                <a:ln w="11430" cmpd="sng">
                  <a:solidFill>
                    <a:srgbClr val="4F81BD">
                      <a:tint val="10000"/>
                    </a:srgbClr>
                  </a:solidFill>
                  <a:prstDash val="solid"/>
                  <a:miter lim="800000"/>
                </a:ln>
                <a:solidFill>
                  <a:srgbClr val="C00000"/>
                </a:solidFill>
                <a:effectLst>
                  <a:glow rad="45500">
                    <a:srgbClr val="4F81BD">
                      <a:satMod val="220000"/>
                      <a:alpha val="35000"/>
                    </a:srgbClr>
                  </a:glow>
                </a:effectLst>
              </a:rPr>
              <a:t>a</a:t>
            </a:r>
            <a:r>
              <a:rPr lang="en-US" sz="3600" b="1" spc="300" dirty="0" smtClean="0">
                <a:ln w="11430" cmpd="sng">
                  <a:solidFill>
                    <a:srgbClr val="4F81BD">
                      <a:tint val="10000"/>
                    </a:srgbClr>
                  </a:solidFill>
                  <a:prstDash val="solid"/>
                  <a:miter lim="800000"/>
                </a:ln>
                <a:solidFill>
                  <a:srgbClr val="C00000"/>
                </a:solidFill>
                <a:effectLst>
                  <a:glow rad="45500">
                    <a:srgbClr val="4F81BD">
                      <a:satMod val="220000"/>
                      <a:alpha val="35000"/>
                    </a:srgbClr>
                  </a:glow>
                </a:effectLst>
              </a:rPr>
              <a:t>nd </a:t>
            </a:r>
            <a:r>
              <a:rPr lang="en-US" sz="3600" b="1" spc="300" dirty="0" smtClean="0">
                <a:ln w="11430" cmpd="sng">
                  <a:solidFill>
                    <a:srgbClr val="4F81BD">
                      <a:tint val="10000"/>
                    </a:srgbClr>
                  </a:solidFill>
                  <a:prstDash val="solid"/>
                  <a:miter lim="800000"/>
                </a:ln>
                <a:solidFill>
                  <a:srgbClr val="C00000"/>
                </a:solidFill>
                <a:effectLst>
                  <a:glow rad="45500">
                    <a:srgbClr val="4F81BD">
                      <a:satMod val="220000"/>
                      <a:alpha val="35000"/>
                    </a:srgbClr>
                  </a:glow>
                </a:effectLst>
              </a:rPr>
              <a:t>punctuality</a:t>
            </a:r>
            <a:endParaRPr lang="en-US" sz="3600" b="1" spc="300" dirty="0">
              <a:ln w="11430" cmpd="sng">
                <a:solidFill>
                  <a:srgbClr val="4F81BD">
                    <a:tint val="10000"/>
                  </a:srgbClr>
                </a:solidFill>
                <a:prstDash val="solid"/>
                <a:miter lim="800000"/>
              </a:ln>
              <a:solidFill>
                <a:srgbClr val="C00000"/>
              </a:solidFill>
              <a:effectLst>
                <a:glow rad="45500">
                  <a:srgbClr val="4F81BD">
                    <a:satMod val="220000"/>
                    <a:alpha val="35000"/>
                  </a:srgbClr>
                </a:glow>
              </a:effectLst>
            </a:endParaRPr>
          </a:p>
        </p:txBody>
      </p:sp>
    </p:spTree>
    <p:extLst>
      <p:ext uri="{BB962C8B-B14F-4D97-AF65-F5344CB8AC3E}">
        <p14:creationId xmlns:p14="http://schemas.microsoft.com/office/powerpoint/2010/main" val="395422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C00000"/>
                </a:solidFill>
                <a:latin typeface="Candara" panose="020E0502030303020204" pitchFamily="34" charset="0"/>
              </a:rPr>
              <a:t>How are the SATs administered?</a:t>
            </a:r>
            <a:endParaRPr lang="en-GB" sz="3600" b="1" dirty="0">
              <a:solidFill>
                <a:srgbClr val="C00000"/>
              </a:solidFill>
              <a:latin typeface="Candara" panose="020E0502030303020204" pitchFamily="34" charset="0"/>
            </a:endParaRPr>
          </a:p>
        </p:txBody>
      </p:sp>
      <p:sp>
        <p:nvSpPr>
          <p:cNvPr id="4" name="Content Placeholder 3"/>
          <p:cNvSpPr txBox="1">
            <a:spLocks noGrp="1"/>
          </p:cNvSpPr>
          <p:nvPr>
            <p:ph sz="quarter" idx="1"/>
          </p:nvPr>
        </p:nvSpPr>
        <p:spPr>
          <a:xfrm>
            <a:off x="301752" y="1527048"/>
            <a:ext cx="8503920" cy="3797963"/>
          </a:xfrm>
          <a:prstGeom prst="rect">
            <a:avLst/>
          </a:prstGeom>
          <a:noFill/>
        </p:spPr>
        <p:txBody>
          <a:bodyPr wrap="square" rtlCol="0">
            <a:spAutoFit/>
          </a:bodyPr>
          <a:lstStyle/>
          <a:p>
            <a:pPr marL="0" indent="0">
              <a:buNone/>
            </a:pPr>
            <a:endParaRPr lang="en-GB" sz="2800" dirty="0" smtClean="0">
              <a:solidFill>
                <a:srgbClr val="C00000"/>
              </a:solidFill>
              <a:latin typeface="Candara" panose="020E0502030303020204" pitchFamily="34" charset="0"/>
            </a:endParaRPr>
          </a:p>
          <a:p>
            <a:pPr marL="0" indent="0">
              <a:buNone/>
            </a:pPr>
            <a:r>
              <a:rPr lang="en-GB" sz="2800" dirty="0" smtClean="0">
                <a:solidFill>
                  <a:srgbClr val="C00000"/>
                </a:solidFill>
                <a:latin typeface="Candara" panose="020E0502030303020204" pitchFamily="34" charset="0"/>
              </a:rPr>
              <a:t>KS1 </a:t>
            </a:r>
            <a:r>
              <a:rPr lang="en-GB" sz="2800" dirty="0">
                <a:solidFill>
                  <a:srgbClr val="C00000"/>
                </a:solidFill>
                <a:latin typeface="Candara" panose="020E0502030303020204" pitchFamily="34" charset="0"/>
              </a:rPr>
              <a:t>SATs don't have to be administered according to a nationally-set timetable in a specific week. </a:t>
            </a:r>
            <a:endParaRPr lang="en-GB" sz="2800" dirty="0" smtClean="0">
              <a:solidFill>
                <a:srgbClr val="C00000"/>
              </a:solidFill>
              <a:latin typeface="Candara" panose="020E0502030303020204" pitchFamily="34" charset="0"/>
            </a:endParaRPr>
          </a:p>
          <a:p>
            <a:pPr marL="0" indent="0">
              <a:buNone/>
            </a:pPr>
            <a:endParaRPr lang="en-GB" sz="2800" dirty="0">
              <a:solidFill>
                <a:srgbClr val="C00000"/>
              </a:solidFill>
              <a:latin typeface="Candara" panose="020E0502030303020204" pitchFamily="34" charset="0"/>
            </a:endParaRPr>
          </a:p>
          <a:p>
            <a:pPr marL="0" indent="0">
              <a:buNone/>
            </a:pPr>
            <a:r>
              <a:rPr lang="en-GB" sz="2800" dirty="0" smtClean="0">
                <a:solidFill>
                  <a:srgbClr val="C00000"/>
                </a:solidFill>
                <a:latin typeface="Candara" panose="020E0502030303020204" pitchFamily="34" charset="0"/>
              </a:rPr>
              <a:t>Schools </a:t>
            </a:r>
            <a:r>
              <a:rPr lang="en-GB" sz="2800" dirty="0">
                <a:solidFill>
                  <a:srgbClr val="C00000"/>
                </a:solidFill>
                <a:latin typeface="Candara" panose="020E0502030303020204" pitchFamily="34" charset="0"/>
              </a:rPr>
              <a:t>are free to manage the timetable and will aim to administer the tests in the classroom in a low-stress, low-key way; some children won't even be aware they've taken </a:t>
            </a:r>
            <a:r>
              <a:rPr lang="en-GB" sz="2800" dirty="0" smtClean="0">
                <a:solidFill>
                  <a:srgbClr val="C00000"/>
                </a:solidFill>
                <a:latin typeface="Candara" panose="020E0502030303020204" pitchFamily="34" charset="0"/>
              </a:rPr>
              <a:t>them.</a:t>
            </a:r>
            <a:endParaRPr lang="en-GB" sz="2800" dirty="0">
              <a:solidFill>
                <a:srgbClr val="C00000"/>
              </a:solidFill>
              <a:latin typeface="Candara" panose="020E0502030303020204" pitchFamily="34" charset="0"/>
            </a:endParaRPr>
          </a:p>
        </p:txBody>
      </p:sp>
    </p:spTree>
    <p:extLst>
      <p:ext uri="{BB962C8B-B14F-4D97-AF65-F5344CB8AC3E}">
        <p14:creationId xmlns:p14="http://schemas.microsoft.com/office/powerpoint/2010/main" val="211669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b="1" dirty="0" smtClean="0">
                <a:solidFill>
                  <a:srgbClr val="C00000"/>
                </a:solidFill>
                <a:latin typeface="Candara" panose="020E0502030303020204" pitchFamily="34" charset="0"/>
              </a:rPr>
              <a:t>Reading</a:t>
            </a:r>
            <a:endParaRPr lang="en-GB" sz="3600" b="1" dirty="0">
              <a:solidFill>
                <a:srgbClr val="C00000"/>
              </a:solidFill>
              <a:latin typeface="Candara" panose="020E0502030303020204" pitchFamily="34" charset="0"/>
            </a:endParaRPr>
          </a:p>
        </p:txBody>
      </p:sp>
      <p:sp>
        <p:nvSpPr>
          <p:cNvPr id="5" name="TextBox 4"/>
          <p:cNvSpPr txBox="1"/>
          <p:nvPr/>
        </p:nvSpPr>
        <p:spPr>
          <a:xfrm>
            <a:off x="601250" y="1327759"/>
            <a:ext cx="7478038" cy="5016758"/>
          </a:xfrm>
          <a:prstGeom prst="rect">
            <a:avLst/>
          </a:prstGeom>
          <a:noFill/>
        </p:spPr>
        <p:txBody>
          <a:bodyPr wrap="square" rtlCol="0">
            <a:spAutoFit/>
          </a:bodyPr>
          <a:lstStyle/>
          <a:p>
            <a:r>
              <a:rPr lang="en-GB" sz="2000" dirty="0">
                <a:solidFill>
                  <a:srgbClr val="C00000"/>
                </a:solidFill>
                <a:latin typeface="Candara" panose="020E0502030303020204" pitchFamily="34" charset="0"/>
              </a:rPr>
              <a:t>The </a:t>
            </a:r>
            <a:r>
              <a:rPr lang="en-GB" sz="2000" dirty="0" smtClean="0">
                <a:solidFill>
                  <a:srgbClr val="C00000"/>
                </a:solidFill>
                <a:latin typeface="Candara" panose="020E0502030303020204" pitchFamily="34" charset="0"/>
              </a:rPr>
              <a:t>reading </a:t>
            </a:r>
            <a:r>
              <a:rPr lang="en-GB" sz="2000" dirty="0">
                <a:solidFill>
                  <a:srgbClr val="C00000"/>
                </a:solidFill>
                <a:latin typeface="Candara" panose="020E0502030303020204" pitchFamily="34" charset="0"/>
              </a:rPr>
              <a:t>test for Year 2 pupils is made up of two separate papers:</a:t>
            </a:r>
          </a:p>
          <a:p>
            <a:pPr marL="342900" indent="-342900">
              <a:buFont typeface="Arial" panose="020B0604020202020204" pitchFamily="34" charset="0"/>
              <a:buChar char="•"/>
            </a:pPr>
            <a:r>
              <a:rPr lang="en-GB" sz="2000" b="1" dirty="0">
                <a:solidFill>
                  <a:srgbClr val="C00000"/>
                </a:solidFill>
                <a:latin typeface="Candara" panose="020E0502030303020204" pitchFamily="34" charset="0"/>
              </a:rPr>
              <a:t>Paper 1</a:t>
            </a:r>
            <a:r>
              <a:rPr lang="en-GB" sz="2000" dirty="0">
                <a:solidFill>
                  <a:srgbClr val="C00000"/>
                </a:solidFill>
                <a:latin typeface="Candara" panose="020E0502030303020204" pitchFamily="34" charset="0"/>
              </a:rPr>
              <a:t> consists of a selection of texts totalling 400 to 700 words, with questions interspersed</a:t>
            </a:r>
          </a:p>
          <a:p>
            <a:pPr marL="342900" indent="-342900">
              <a:buFont typeface="Arial" panose="020B0604020202020204" pitchFamily="34" charset="0"/>
              <a:buChar char="•"/>
            </a:pPr>
            <a:r>
              <a:rPr lang="en-GB" sz="2000" b="1" dirty="0">
                <a:solidFill>
                  <a:srgbClr val="C00000"/>
                </a:solidFill>
                <a:latin typeface="Candara" panose="020E0502030303020204" pitchFamily="34" charset="0"/>
              </a:rPr>
              <a:t>Paper 2</a:t>
            </a:r>
            <a:r>
              <a:rPr lang="en-GB" sz="2000" dirty="0">
                <a:solidFill>
                  <a:srgbClr val="C00000"/>
                </a:solidFill>
                <a:latin typeface="Candara" panose="020E0502030303020204" pitchFamily="34" charset="0"/>
              </a:rPr>
              <a:t> comprises a reading booklet of a selection of passages totalling 800 to 1100 words. Children will write their answers in a separate booklet</a:t>
            </a:r>
          </a:p>
          <a:p>
            <a:r>
              <a:rPr lang="en-GB" sz="2000" dirty="0">
                <a:solidFill>
                  <a:srgbClr val="C00000"/>
                </a:solidFill>
                <a:latin typeface="Candara" panose="020E0502030303020204" pitchFamily="34" charset="0"/>
              </a:rPr>
              <a:t>Each paper is worth 50 per cent of the marks, and should take around 30 minutes, but children are not be strictly timed, as the tests are not intended to assess children’s ability to work at speed. </a:t>
            </a:r>
            <a:endParaRPr lang="en-GB" sz="2000" dirty="0" smtClean="0">
              <a:solidFill>
                <a:srgbClr val="C00000"/>
              </a:solidFill>
              <a:latin typeface="Candara" panose="020E0502030303020204" pitchFamily="34" charset="0"/>
            </a:endParaRPr>
          </a:p>
          <a:p>
            <a:endParaRPr lang="en-GB" sz="2000" b="1" dirty="0">
              <a:solidFill>
                <a:srgbClr val="C00000"/>
              </a:solidFill>
              <a:latin typeface="Candara" panose="020E0502030303020204" pitchFamily="34" charset="0"/>
            </a:endParaRPr>
          </a:p>
          <a:p>
            <a:r>
              <a:rPr lang="en-GB" sz="2000" b="1" dirty="0" smtClean="0">
                <a:solidFill>
                  <a:srgbClr val="C00000"/>
                </a:solidFill>
                <a:latin typeface="Candara" panose="020E0502030303020204" pitchFamily="34" charset="0"/>
              </a:rPr>
              <a:t>The </a:t>
            </a:r>
            <a:r>
              <a:rPr lang="en-GB" sz="2000" b="1" dirty="0">
                <a:solidFill>
                  <a:srgbClr val="C00000"/>
                </a:solidFill>
                <a:latin typeface="Candara" panose="020E0502030303020204" pitchFamily="34" charset="0"/>
              </a:rPr>
              <a:t>texts in the reading papers cover a range of fiction, non-fiction and poetry</a:t>
            </a:r>
            <a:r>
              <a:rPr lang="en-GB" sz="2000" dirty="0">
                <a:solidFill>
                  <a:srgbClr val="C00000"/>
                </a:solidFill>
                <a:latin typeface="Candara" panose="020E0502030303020204" pitchFamily="34" charset="0"/>
              </a:rPr>
              <a:t>, and get progressively more difficult towards the end of the test. </a:t>
            </a:r>
            <a:endParaRPr lang="en-GB" sz="2000" dirty="0" smtClean="0">
              <a:solidFill>
                <a:srgbClr val="C00000"/>
              </a:solidFill>
              <a:latin typeface="Candara" panose="020E0502030303020204" pitchFamily="34" charset="0"/>
            </a:endParaRPr>
          </a:p>
          <a:p>
            <a:r>
              <a:rPr lang="en-GB" sz="2000" dirty="0" smtClean="0">
                <a:solidFill>
                  <a:srgbClr val="C00000"/>
                </a:solidFill>
                <a:latin typeface="Candara" panose="020E0502030303020204" pitchFamily="34" charset="0"/>
              </a:rPr>
              <a:t>Teachers </a:t>
            </a:r>
            <a:r>
              <a:rPr lang="en-GB" sz="2000" dirty="0">
                <a:solidFill>
                  <a:srgbClr val="C00000"/>
                </a:solidFill>
                <a:latin typeface="Candara" panose="020E0502030303020204" pitchFamily="34" charset="0"/>
              </a:rPr>
              <a:t>have the option to stop the test at any point that they feel is appropriate for a particular child</a:t>
            </a:r>
            <a:r>
              <a:rPr lang="en-GB" dirty="0" smtClean="0"/>
              <a:t>.</a:t>
            </a:r>
            <a:endParaRPr lang="en-GB" dirty="0"/>
          </a:p>
        </p:txBody>
      </p:sp>
    </p:spTree>
    <p:extLst>
      <p:ext uri="{BB962C8B-B14F-4D97-AF65-F5344CB8AC3E}">
        <p14:creationId xmlns:p14="http://schemas.microsoft.com/office/powerpoint/2010/main" val="114148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C00000"/>
                </a:solidFill>
                <a:latin typeface="Candara" panose="020E0502030303020204" pitchFamily="34" charset="0"/>
              </a:rPr>
              <a:t>Reading</a:t>
            </a:r>
            <a:endParaRPr lang="en-GB" sz="3600" b="1" dirty="0">
              <a:solidFill>
                <a:srgbClr val="C00000"/>
              </a:solidFill>
              <a:latin typeface="Candara" panose="020E0502030303020204" pitchFamily="34" charset="0"/>
            </a:endParaRPr>
          </a:p>
        </p:txBody>
      </p:sp>
      <p:sp>
        <p:nvSpPr>
          <p:cNvPr id="3" name="TextBox 2"/>
          <p:cNvSpPr txBox="1"/>
          <p:nvPr/>
        </p:nvSpPr>
        <p:spPr>
          <a:xfrm>
            <a:off x="1002082" y="1365337"/>
            <a:ext cx="6701425" cy="4893647"/>
          </a:xfrm>
          <a:prstGeom prst="rect">
            <a:avLst/>
          </a:prstGeom>
          <a:noFill/>
        </p:spPr>
        <p:txBody>
          <a:bodyPr wrap="square" rtlCol="0">
            <a:spAutoFit/>
          </a:bodyPr>
          <a:lstStyle/>
          <a:p>
            <a:r>
              <a:rPr lang="en-GB" sz="2300" dirty="0">
                <a:solidFill>
                  <a:srgbClr val="C00000"/>
                </a:solidFill>
                <a:latin typeface="Candara" panose="020E0502030303020204" pitchFamily="34" charset="0"/>
              </a:rPr>
              <a:t>There are a variety of question types:</a:t>
            </a:r>
          </a:p>
          <a:p>
            <a:pPr marL="285750" indent="-285750">
              <a:buFont typeface="Arial" panose="020B0604020202020204" pitchFamily="34" charset="0"/>
              <a:buChar char="•"/>
            </a:pPr>
            <a:r>
              <a:rPr lang="en-GB" sz="2300" b="1" dirty="0">
                <a:solidFill>
                  <a:srgbClr val="C00000"/>
                </a:solidFill>
                <a:latin typeface="Candara" panose="020E0502030303020204" pitchFamily="34" charset="0"/>
              </a:rPr>
              <a:t>Multiple choice</a:t>
            </a:r>
          </a:p>
          <a:p>
            <a:pPr marL="285750" indent="-285750">
              <a:buFont typeface="Arial" panose="020B0604020202020204" pitchFamily="34" charset="0"/>
              <a:buChar char="•"/>
            </a:pPr>
            <a:r>
              <a:rPr lang="en-GB" sz="2300" b="1" dirty="0" smtClean="0">
                <a:solidFill>
                  <a:srgbClr val="C00000"/>
                </a:solidFill>
                <a:latin typeface="Candara" panose="020E0502030303020204" pitchFamily="34" charset="0"/>
              </a:rPr>
              <a:t>Ranking/ordering</a:t>
            </a:r>
            <a:r>
              <a:rPr lang="en-GB" sz="2300" dirty="0">
                <a:solidFill>
                  <a:srgbClr val="C00000"/>
                </a:solidFill>
                <a:latin typeface="Candara" panose="020E0502030303020204" pitchFamily="34" charset="0"/>
              </a:rPr>
              <a:t> </a:t>
            </a:r>
            <a:r>
              <a:rPr lang="en-GB" sz="2300" i="1" dirty="0" smtClean="0">
                <a:solidFill>
                  <a:srgbClr val="C00000"/>
                </a:solidFill>
                <a:latin typeface="Candara" panose="020E0502030303020204" pitchFamily="34" charset="0"/>
              </a:rPr>
              <a:t>e.g</a:t>
            </a:r>
            <a:r>
              <a:rPr lang="en-GB" sz="2300" i="1" dirty="0">
                <a:solidFill>
                  <a:srgbClr val="C00000"/>
                </a:solidFill>
                <a:latin typeface="Candara" panose="020E0502030303020204" pitchFamily="34" charset="0"/>
              </a:rPr>
              <a:t>. ‘Number the events below to show in which order they happened in the story’</a:t>
            </a:r>
          </a:p>
          <a:p>
            <a:pPr marL="285750" indent="-285750">
              <a:buFont typeface="Arial" panose="020B0604020202020204" pitchFamily="34" charset="0"/>
              <a:buChar char="•"/>
            </a:pPr>
            <a:r>
              <a:rPr lang="en-GB" sz="2300" b="1" dirty="0" smtClean="0">
                <a:solidFill>
                  <a:srgbClr val="C00000"/>
                </a:solidFill>
                <a:latin typeface="Candara" panose="020E0502030303020204" pitchFamily="34" charset="0"/>
              </a:rPr>
              <a:t>Matching</a:t>
            </a:r>
            <a:r>
              <a:rPr lang="en-GB" sz="2300" dirty="0" smtClean="0">
                <a:solidFill>
                  <a:srgbClr val="C00000"/>
                </a:solidFill>
                <a:latin typeface="Candara" panose="020E0502030303020204" pitchFamily="34" charset="0"/>
              </a:rPr>
              <a:t> </a:t>
            </a:r>
            <a:r>
              <a:rPr lang="en-GB" sz="2300" i="1" dirty="0">
                <a:solidFill>
                  <a:srgbClr val="C00000"/>
                </a:solidFill>
                <a:latin typeface="Candara" panose="020E0502030303020204" pitchFamily="34" charset="0"/>
              </a:rPr>
              <a:t>e.g. ‘Match the character to the job that they do in the story’</a:t>
            </a:r>
          </a:p>
          <a:p>
            <a:pPr marL="285750" indent="-285750">
              <a:buFont typeface="Arial" panose="020B0604020202020204" pitchFamily="34" charset="0"/>
              <a:buChar char="•"/>
            </a:pPr>
            <a:r>
              <a:rPr lang="en-GB" sz="2300" b="1" dirty="0" smtClean="0">
                <a:solidFill>
                  <a:srgbClr val="C00000"/>
                </a:solidFill>
                <a:latin typeface="Candara" panose="020E0502030303020204" pitchFamily="34" charset="0"/>
              </a:rPr>
              <a:t>Labelling</a:t>
            </a:r>
            <a:r>
              <a:rPr lang="en-GB" sz="2300" dirty="0" smtClean="0">
                <a:solidFill>
                  <a:srgbClr val="C00000"/>
                </a:solidFill>
                <a:latin typeface="Candara" panose="020E0502030303020204" pitchFamily="34" charset="0"/>
              </a:rPr>
              <a:t> </a:t>
            </a:r>
            <a:r>
              <a:rPr lang="en-GB" sz="2300" i="1" dirty="0">
                <a:solidFill>
                  <a:srgbClr val="C00000"/>
                </a:solidFill>
                <a:latin typeface="Candara" panose="020E0502030303020204" pitchFamily="34" charset="0"/>
              </a:rPr>
              <a:t>e.g. ‘Label the text to show the title’</a:t>
            </a:r>
          </a:p>
          <a:p>
            <a:pPr marL="285750" indent="-285750">
              <a:buFont typeface="Arial" panose="020B0604020202020204" pitchFamily="34" charset="0"/>
              <a:buChar char="•"/>
            </a:pPr>
            <a:r>
              <a:rPr lang="en-GB" sz="2300" b="1" dirty="0">
                <a:solidFill>
                  <a:srgbClr val="C00000"/>
                </a:solidFill>
                <a:latin typeface="Candara" panose="020E0502030303020204" pitchFamily="34" charset="0"/>
              </a:rPr>
              <a:t>Find and </a:t>
            </a:r>
            <a:r>
              <a:rPr lang="en-GB" sz="2300" b="1" dirty="0" smtClean="0">
                <a:solidFill>
                  <a:srgbClr val="C00000"/>
                </a:solidFill>
                <a:latin typeface="Candara" panose="020E0502030303020204" pitchFamily="34" charset="0"/>
              </a:rPr>
              <a:t>copy</a:t>
            </a:r>
            <a:r>
              <a:rPr lang="en-GB" sz="2300" dirty="0" smtClean="0">
                <a:solidFill>
                  <a:srgbClr val="C00000"/>
                </a:solidFill>
                <a:latin typeface="Candara" panose="020E0502030303020204" pitchFamily="34" charset="0"/>
              </a:rPr>
              <a:t> </a:t>
            </a:r>
            <a:r>
              <a:rPr lang="en-GB" sz="2300" i="1" dirty="0">
                <a:solidFill>
                  <a:srgbClr val="C00000"/>
                </a:solidFill>
                <a:latin typeface="Candara" panose="020E0502030303020204" pitchFamily="34" charset="0"/>
              </a:rPr>
              <a:t>e.g. ‘Find and copy one word that shows what the weather was like in the story’</a:t>
            </a:r>
          </a:p>
          <a:p>
            <a:pPr marL="285750" indent="-285750">
              <a:buFont typeface="Arial" panose="020B0604020202020204" pitchFamily="34" charset="0"/>
              <a:buChar char="•"/>
            </a:pPr>
            <a:r>
              <a:rPr lang="en-GB" sz="2300" b="1" dirty="0">
                <a:solidFill>
                  <a:srgbClr val="C00000"/>
                </a:solidFill>
                <a:latin typeface="Candara" panose="020E0502030303020204" pitchFamily="34" charset="0"/>
              </a:rPr>
              <a:t>Short </a:t>
            </a:r>
            <a:r>
              <a:rPr lang="en-GB" sz="2300" b="1" dirty="0" smtClean="0">
                <a:solidFill>
                  <a:srgbClr val="C00000"/>
                </a:solidFill>
                <a:latin typeface="Candara" panose="020E0502030303020204" pitchFamily="34" charset="0"/>
              </a:rPr>
              <a:t>answer</a:t>
            </a:r>
            <a:r>
              <a:rPr lang="en-GB" sz="2300" i="1" dirty="0" smtClean="0">
                <a:solidFill>
                  <a:srgbClr val="C00000"/>
                </a:solidFill>
                <a:latin typeface="Candara" panose="020E0502030303020204" pitchFamily="34" charset="0"/>
              </a:rPr>
              <a:t> </a:t>
            </a:r>
            <a:r>
              <a:rPr lang="en-GB" sz="2300" i="1" dirty="0">
                <a:solidFill>
                  <a:srgbClr val="C00000"/>
                </a:solidFill>
                <a:latin typeface="Candara" panose="020E0502030303020204" pitchFamily="34" charset="0"/>
              </a:rPr>
              <a:t>e.g. ‘What does the bear eat?’</a:t>
            </a:r>
          </a:p>
          <a:p>
            <a:pPr marL="285750" indent="-285750">
              <a:buFont typeface="Arial" panose="020B0604020202020204" pitchFamily="34" charset="0"/>
              <a:buChar char="•"/>
            </a:pPr>
            <a:r>
              <a:rPr lang="en-GB" sz="2300" b="1" dirty="0">
                <a:solidFill>
                  <a:srgbClr val="C00000"/>
                </a:solidFill>
                <a:latin typeface="Candara" panose="020E0502030303020204" pitchFamily="34" charset="0"/>
              </a:rPr>
              <a:t>Open-ended </a:t>
            </a:r>
            <a:r>
              <a:rPr lang="en-GB" sz="2300" b="1" dirty="0" smtClean="0">
                <a:solidFill>
                  <a:srgbClr val="C00000"/>
                </a:solidFill>
                <a:latin typeface="Candara" panose="020E0502030303020204" pitchFamily="34" charset="0"/>
              </a:rPr>
              <a:t>answer</a:t>
            </a:r>
            <a:r>
              <a:rPr lang="en-GB" sz="2300" dirty="0" smtClean="0">
                <a:solidFill>
                  <a:srgbClr val="C00000"/>
                </a:solidFill>
                <a:latin typeface="Candara" panose="020E0502030303020204" pitchFamily="34" charset="0"/>
              </a:rPr>
              <a:t> </a:t>
            </a:r>
            <a:r>
              <a:rPr lang="en-GB" sz="2300" i="1" dirty="0">
                <a:solidFill>
                  <a:srgbClr val="C00000"/>
                </a:solidFill>
                <a:latin typeface="Candara" panose="020E0502030303020204" pitchFamily="34" charset="0"/>
              </a:rPr>
              <a:t>e.g. ‘Why did Lucy write the letter to her grandmother? Give two reasons’</a:t>
            </a:r>
          </a:p>
          <a:p>
            <a:endParaRPr lang="en-GB" dirty="0">
              <a:solidFill>
                <a:srgbClr val="C00000"/>
              </a:solidFill>
              <a:latin typeface="Candara" panose="020E0502030303020204" pitchFamily="34" charset="0"/>
            </a:endParaRPr>
          </a:p>
          <a:p>
            <a:endParaRPr lang="en-GB" dirty="0"/>
          </a:p>
        </p:txBody>
      </p:sp>
    </p:spTree>
    <p:extLst>
      <p:ext uri="{BB962C8B-B14F-4D97-AF65-F5344CB8AC3E}">
        <p14:creationId xmlns:p14="http://schemas.microsoft.com/office/powerpoint/2010/main" val="323427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224" t="9207" r="9049" b="8160"/>
          <a:stretch/>
        </p:blipFill>
        <p:spPr>
          <a:xfrm>
            <a:off x="401216" y="160016"/>
            <a:ext cx="8354860" cy="3796361"/>
          </a:xfrm>
          <a:prstGeom prst="rect">
            <a:avLst/>
          </a:prstGeom>
        </p:spPr>
      </p:pic>
      <p:pic>
        <p:nvPicPr>
          <p:cNvPr id="4" name="Picture 3"/>
          <p:cNvPicPr>
            <a:picLocks noChangeAspect="1"/>
          </p:cNvPicPr>
          <p:nvPr/>
        </p:nvPicPr>
        <p:blipFill rotWithShape="1">
          <a:blip r:embed="rId3"/>
          <a:srcRect l="11276" t="35961" r="11153" b="9478"/>
          <a:stretch/>
        </p:blipFill>
        <p:spPr>
          <a:xfrm>
            <a:off x="401216" y="3929479"/>
            <a:ext cx="8354860" cy="2369266"/>
          </a:xfrm>
          <a:prstGeom prst="rect">
            <a:avLst/>
          </a:prstGeom>
        </p:spPr>
      </p:pic>
    </p:spTree>
    <p:extLst>
      <p:ext uri="{BB962C8B-B14F-4D97-AF65-F5344CB8AC3E}">
        <p14:creationId xmlns:p14="http://schemas.microsoft.com/office/powerpoint/2010/main" val="335619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932" t="10778" r="33793" b="10650"/>
          <a:stretch/>
        </p:blipFill>
        <p:spPr>
          <a:xfrm>
            <a:off x="643428" y="200415"/>
            <a:ext cx="7911848" cy="6513536"/>
          </a:xfrm>
          <a:prstGeom prst="rect">
            <a:avLst/>
          </a:prstGeom>
        </p:spPr>
      </p:pic>
    </p:spTree>
    <p:extLst>
      <p:ext uri="{BB962C8B-B14F-4D97-AF65-F5344CB8AC3E}">
        <p14:creationId xmlns:p14="http://schemas.microsoft.com/office/powerpoint/2010/main" val="295921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18" t="11033" r="15004" b="6569"/>
          <a:stretch/>
        </p:blipFill>
        <p:spPr>
          <a:xfrm>
            <a:off x="150312" y="210554"/>
            <a:ext cx="8868428" cy="6202771"/>
          </a:xfrm>
          <a:prstGeom prst="rect">
            <a:avLst/>
          </a:prstGeom>
        </p:spPr>
      </p:pic>
    </p:spTree>
    <p:extLst>
      <p:ext uri="{BB962C8B-B14F-4D97-AF65-F5344CB8AC3E}">
        <p14:creationId xmlns:p14="http://schemas.microsoft.com/office/powerpoint/2010/main" val="99506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5999" t="14861" r="36894" b="5888"/>
          <a:stretch/>
        </p:blipFill>
        <p:spPr>
          <a:xfrm>
            <a:off x="125260" y="0"/>
            <a:ext cx="8906006" cy="6568751"/>
          </a:xfrm>
          <a:prstGeom prst="rect">
            <a:avLst/>
          </a:prstGeom>
        </p:spPr>
      </p:pic>
    </p:spTree>
    <p:extLst>
      <p:ext uri="{BB962C8B-B14F-4D97-AF65-F5344CB8AC3E}">
        <p14:creationId xmlns:p14="http://schemas.microsoft.com/office/powerpoint/2010/main" val="39345889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119</TotalTime>
  <Words>666</Words>
  <Application>Microsoft Office PowerPoint</Application>
  <PresentationFormat>On-screen Show (4:3)</PresentationFormat>
  <Paragraphs>83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Civic</vt:lpstr>
      <vt:lpstr>SATs KS1 – YEAR 2</vt:lpstr>
      <vt:lpstr>What are the SATS?</vt:lpstr>
      <vt:lpstr>How are the SATs administered?</vt:lpstr>
      <vt:lpstr>Reading</vt:lpstr>
      <vt:lpstr>Reading</vt:lpstr>
      <vt:lpstr>PowerPoint Presentation</vt:lpstr>
      <vt:lpstr>PowerPoint Presentation</vt:lpstr>
      <vt:lpstr>PowerPoint Presentation</vt:lpstr>
      <vt:lpstr>PowerPoint Presentation</vt:lpstr>
      <vt:lpstr>PowerPoint Presentation</vt:lpstr>
      <vt:lpstr>PowerPoint Presentation</vt:lpstr>
      <vt:lpstr>Grammar, Spelling and Punctuation (SPAG)</vt:lpstr>
      <vt:lpstr>PowerPoint Presentation</vt:lpstr>
      <vt:lpstr>PowerPoint Presentation</vt:lpstr>
      <vt:lpstr>PowerPoint Presentation</vt:lpstr>
      <vt:lpstr>PowerPoint Presentation</vt:lpstr>
      <vt:lpstr>Maths </vt:lpstr>
      <vt:lpstr>Paper 1 ~ Arithmetic test</vt:lpstr>
      <vt:lpstr>Paper 2 ~ Reasoning </vt:lpstr>
      <vt:lpstr>PowerPoint Presentation</vt:lpstr>
      <vt:lpstr>PowerPoint Presentation</vt:lpstr>
      <vt:lpstr>PowerPoint Presentation</vt:lpstr>
      <vt:lpstr>How will the tests be marked?</vt:lpstr>
      <vt:lpstr>How do we help prepare your child?</vt:lpstr>
      <vt:lpstr>What can you do to help?</vt:lpstr>
    </vt:vector>
  </TitlesOfParts>
  <Company>ST GEORGE'S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SATs KS2 – YEAR 6</dc:title>
  <dc:creator>Juliet Francis</dc:creator>
  <cp:lastModifiedBy>sch8752225</cp:lastModifiedBy>
  <cp:revision>12</cp:revision>
  <dcterms:created xsi:type="dcterms:W3CDTF">2017-02-01T14:30:17Z</dcterms:created>
  <dcterms:modified xsi:type="dcterms:W3CDTF">2017-02-01T22:05:03Z</dcterms:modified>
</cp:coreProperties>
</file>