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5" d="100"/>
          <a:sy n="75" d="100"/>
        </p:scale>
        <p:origin x="-1236" y="3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F13013-B39B-4E31-B3D5-9B1BC194BA5E}" type="datetimeFigureOut">
              <a:rPr lang="en-GB" smtClean="0"/>
              <a:pPr/>
              <a:t>20/09/2015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2254524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F13013-B39B-4E31-B3D5-9B1BC194BA5E}" type="datetimeFigureOut">
              <a:rPr lang="en-GB" smtClean="0"/>
              <a:pPr/>
              <a:t>20/09/2015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123092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F13013-B39B-4E31-B3D5-9B1BC194BA5E}" type="datetimeFigureOut">
              <a:rPr lang="en-GB" smtClean="0"/>
              <a:pPr/>
              <a:t>20/09/2015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1709533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F13013-B39B-4E31-B3D5-9B1BC194BA5E}" type="datetimeFigureOut">
              <a:rPr lang="en-GB" smtClean="0"/>
              <a:pPr/>
              <a:t>20/09/2015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1033248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F13013-B39B-4E31-B3D5-9B1BC194BA5E}" type="datetimeFigureOut">
              <a:rPr lang="en-GB" smtClean="0"/>
              <a:pPr/>
              <a:t>20/09/2015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672758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F13013-B39B-4E31-B3D5-9B1BC194BA5E}" type="datetimeFigureOut">
              <a:rPr lang="en-GB" smtClean="0"/>
              <a:pPr/>
              <a:t>20/09/2015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238791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F13013-B39B-4E31-B3D5-9B1BC194BA5E}" type="datetimeFigureOut">
              <a:rPr lang="en-GB" smtClean="0"/>
              <a:pPr/>
              <a:t>20/09/2015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853514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F13013-B39B-4E31-B3D5-9B1BC194BA5E}" type="datetimeFigureOut">
              <a:rPr lang="en-GB" smtClean="0"/>
              <a:pPr/>
              <a:t>20/09/2015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220808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13013-B39B-4E31-B3D5-9B1BC194BA5E}" type="datetimeFigureOut">
              <a:rPr lang="en-GB" smtClean="0"/>
              <a:pPr/>
              <a:t>20/09/2015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492600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F13013-B39B-4E31-B3D5-9B1BC194BA5E}" type="datetimeFigureOut">
              <a:rPr lang="en-GB" smtClean="0"/>
              <a:pPr/>
              <a:t>20/09/2015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4022263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F13013-B39B-4E31-B3D5-9B1BC194BA5E}" type="datetimeFigureOut">
              <a:rPr lang="en-GB" smtClean="0"/>
              <a:pPr/>
              <a:t>20/09/2015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4241067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13013-B39B-4E31-B3D5-9B1BC194BA5E}" type="datetimeFigureOut">
              <a:rPr lang="en-GB" smtClean="0"/>
              <a:pPr/>
              <a:t>20/09/2015</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1AB0C2-3EC5-4371-8458-AB5CC8A57657}" type="slidenum">
              <a:rPr lang="en-GB" smtClean="0"/>
              <a:pPr/>
              <a:t>‹#›</a:t>
            </a:fld>
            <a:endParaRPr lang="en-GB"/>
          </a:p>
        </p:txBody>
      </p:sp>
    </p:spTree>
    <p:extLst>
      <p:ext uri="{BB962C8B-B14F-4D97-AF65-F5344CB8AC3E}">
        <p14:creationId xmlns:p14="http://schemas.microsoft.com/office/powerpoint/2010/main" xmlns="" val="1531593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xmlns="" val="1743172942"/>
              </p:ext>
            </p:extLst>
          </p:nvPr>
        </p:nvGraphicFramePr>
        <p:xfrm>
          <a:off x="251520" y="811356"/>
          <a:ext cx="8712968" cy="5904656"/>
        </p:xfrm>
        <a:graphic>
          <a:graphicData uri="http://schemas.openxmlformats.org/drawingml/2006/table">
            <a:tbl>
              <a:tblPr firstRow="1" bandRow="1">
                <a:tableStyleId>{5C22544A-7EE6-4342-B048-85BDC9FD1C3A}</a:tableStyleId>
              </a:tblPr>
              <a:tblGrid>
                <a:gridCol w="1512168"/>
                <a:gridCol w="7200800"/>
              </a:tblGrid>
              <a:tr h="370840">
                <a:tc>
                  <a:txBody>
                    <a:bodyPr/>
                    <a:lstStyle/>
                    <a:p>
                      <a:endParaRPr lang="en-GB" dirty="0" smtClean="0"/>
                    </a:p>
                    <a:p>
                      <a:endParaRPr lang="en-GB" dirty="0" smtClean="0"/>
                    </a:p>
                    <a:p>
                      <a:endParaRPr lang="en-GB" dirty="0"/>
                    </a:p>
                  </a:txBody>
                  <a:tcPr>
                    <a:solidFill>
                      <a:schemeClr val="bg1"/>
                    </a:solidFill>
                  </a:tcPr>
                </a:tc>
                <a:tc>
                  <a:txBody>
                    <a:bodyPr/>
                    <a:lstStyle/>
                    <a:p>
                      <a:r>
                        <a:rPr lang="en-GB" sz="1400" b="1" kern="1200" dirty="0" smtClean="0">
                          <a:solidFill>
                            <a:schemeClr val="tx1"/>
                          </a:solidFill>
                          <a:effectLst/>
                          <a:latin typeface="Comic Sans MS" panose="030F0702030302020204" pitchFamily="66" charset="0"/>
                          <a:ea typeface="+mn-ea"/>
                          <a:cs typeface="+mn-cs"/>
                        </a:rPr>
                        <a:t>Dear Parents, Friends and Carers,</a:t>
                      </a:r>
                    </a:p>
                    <a:p>
                      <a:r>
                        <a:rPr lang="en-GB" sz="1400" b="1" kern="1200" dirty="0" smtClean="0">
                          <a:solidFill>
                            <a:schemeClr val="tx1"/>
                          </a:solidFill>
                          <a:effectLst/>
                          <a:latin typeface="Comic Sans MS" panose="030F0702030302020204" pitchFamily="66" charset="0"/>
                          <a:ea typeface="+mn-ea"/>
                          <a:cs typeface="+mn-cs"/>
                        </a:rPr>
                        <a:t>Our first year as a new committee has past and we hope you have enjoyed the events we have organised….we certainly have had lots of fun and laughter organising them!</a:t>
                      </a:r>
                    </a:p>
                  </a:txBody>
                  <a:tcPr>
                    <a:solidFill>
                      <a:schemeClr val="bg1"/>
                    </a:solidFill>
                  </a:tcPr>
                </a:tc>
              </a:tr>
              <a:tr h="370840">
                <a:tc>
                  <a:txBody>
                    <a:bodyPr/>
                    <a:lstStyle/>
                    <a:p>
                      <a:endParaRPr lang="en-GB" dirty="0" smtClean="0"/>
                    </a:p>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kern="1200" dirty="0" smtClean="0">
                        <a:solidFill>
                          <a:schemeClr val="dk1"/>
                        </a:solidFill>
                        <a:effectLst/>
                        <a:latin typeface="Comic Sans MS" panose="030F0702030302020204" pitchFamily="66"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effectLst/>
                          <a:latin typeface="Comic Sans MS" panose="030F0702030302020204" pitchFamily="66" charset="0"/>
                          <a:ea typeface="+mn-ea"/>
                          <a:cs typeface="+mn-cs"/>
                        </a:rPr>
                        <a:t>A huge thank you to all those who helped and for those that came along and joined in the fun at the Hoedown.  We managed to raise over £2,000 for the children of </a:t>
                      </a:r>
                      <a:r>
                        <a:rPr lang="en-GB" sz="1400" b="1" kern="1200" dirty="0" err="1" smtClean="0">
                          <a:solidFill>
                            <a:schemeClr val="dk1"/>
                          </a:solidFill>
                          <a:effectLst/>
                          <a:latin typeface="Comic Sans MS" panose="030F0702030302020204" pitchFamily="66" charset="0"/>
                          <a:ea typeface="+mn-ea"/>
                          <a:cs typeface="+mn-cs"/>
                        </a:rPr>
                        <a:t>Wrenbury</a:t>
                      </a:r>
                      <a:r>
                        <a:rPr lang="en-GB" sz="1400" b="1" kern="1200" dirty="0" smtClean="0">
                          <a:solidFill>
                            <a:schemeClr val="dk1"/>
                          </a:solidFill>
                          <a:effectLst/>
                          <a:latin typeface="Comic Sans MS" panose="030F0702030302020204" pitchFamily="66" charset="0"/>
                          <a:ea typeface="+mn-ea"/>
                          <a:cs typeface="+mn-cs"/>
                        </a:rPr>
                        <a:t> School.  If you tried the Moonshine, I’m sure you will agree it definitely hit the spot!....and</a:t>
                      </a:r>
                      <a:r>
                        <a:rPr lang="en-GB" sz="1400" b="1" kern="1200" baseline="0" dirty="0" smtClean="0">
                          <a:solidFill>
                            <a:schemeClr val="dk1"/>
                          </a:solidFill>
                          <a:effectLst/>
                          <a:latin typeface="Comic Sans MS" panose="030F0702030302020204" pitchFamily="66" charset="0"/>
                          <a:ea typeface="+mn-ea"/>
                          <a:cs typeface="+mn-cs"/>
                        </a:rPr>
                        <a:t> numbed it!</a:t>
                      </a:r>
                      <a:endParaRPr lang="en-GB" sz="1400" b="1" kern="1200" dirty="0" smtClean="0">
                        <a:solidFill>
                          <a:schemeClr val="dk1"/>
                        </a:solidFill>
                        <a:effectLst/>
                        <a:latin typeface="Comic Sans MS" panose="030F0702030302020204" pitchFamily="66"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r h="370840">
                <a:tc>
                  <a:txBody>
                    <a:bodyPr/>
                    <a:lstStyle/>
                    <a:p>
                      <a:endParaRPr lang="en-GB" dirty="0" smtClean="0"/>
                    </a:p>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effectLst/>
                          <a:latin typeface="Comic Sans MS" panose="030F0702030302020204" pitchFamily="66" charset="0"/>
                          <a:ea typeface="+mn-ea"/>
                          <a:cs typeface="+mn-cs"/>
                        </a:rPr>
                        <a:t>It was unfortunate that we had to cancel the</a:t>
                      </a:r>
                      <a:r>
                        <a:rPr lang="en-GB" sz="1400" b="1" kern="1200" baseline="0" dirty="0" smtClean="0">
                          <a:solidFill>
                            <a:schemeClr val="dk1"/>
                          </a:solidFill>
                          <a:effectLst/>
                          <a:latin typeface="Comic Sans MS" panose="030F0702030302020204" pitchFamily="66" charset="0"/>
                          <a:ea typeface="+mn-ea"/>
                          <a:cs typeface="+mn-cs"/>
                        </a:rPr>
                        <a:t> car boot</a:t>
                      </a:r>
                      <a:r>
                        <a:rPr lang="en-GB" sz="1400" b="1" kern="1200" dirty="0" smtClean="0">
                          <a:solidFill>
                            <a:schemeClr val="dk1"/>
                          </a:solidFill>
                          <a:effectLst/>
                          <a:latin typeface="Comic Sans MS" panose="030F0702030302020204" pitchFamily="66" charset="0"/>
                          <a:ea typeface="+mn-ea"/>
                          <a:cs typeface="+mn-cs"/>
                        </a:rPr>
                        <a:t>, we possibly planned this a little too early upon the return to school.  We intend to re-visit this event in the spring/early summer.</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r h="370840">
                <a:tc>
                  <a:txBody>
                    <a:bodyPr/>
                    <a:lstStyle/>
                    <a:p>
                      <a:endParaRPr lang="en-GB" dirty="0" smtClean="0"/>
                    </a:p>
                    <a:p>
                      <a:endParaRPr lang="en-GB" dirty="0" smtClean="0"/>
                    </a:p>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effectLst/>
                          <a:latin typeface="Comic Sans MS" panose="030F0702030302020204" pitchFamily="66" charset="0"/>
                          <a:ea typeface="+mn-ea"/>
                          <a:cs typeface="+mn-cs"/>
                        </a:rPr>
                        <a:t>The Autumn Disco</a:t>
                      </a:r>
                      <a:r>
                        <a:rPr lang="en-GB" sz="1400" b="1" kern="1200" baseline="0" dirty="0" smtClean="0">
                          <a:solidFill>
                            <a:schemeClr val="dk1"/>
                          </a:solidFill>
                          <a:effectLst/>
                          <a:latin typeface="Comic Sans MS" panose="030F0702030302020204" pitchFamily="66" charset="0"/>
                          <a:ea typeface="+mn-ea"/>
                          <a:cs typeface="+mn-cs"/>
                        </a:rPr>
                        <a:t> </a:t>
                      </a:r>
                      <a:r>
                        <a:rPr lang="en-GB" sz="1400" b="1" kern="1200" dirty="0" smtClean="0">
                          <a:solidFill>
                            <a:schemeClr val="dk1"/>
                          </a:solidFill>
                          <a:effectLst/>
                          <a:latin typeface="Comic Sans MS" panose="030F0702030302020204" pitchFamily="66" charset="0"/>
                          <a:ea typeface="+mn-ea"/>
                          <a:cs typeface="+mn-cs"/>
                        </a:rPr>
                        <a:t>is booked for the 25</a:t>
                      </a:r>
                      <a:r>
                        <a:rPr lang="en-GB" sz="1400" b="1" kern="1200" baseline="30000" dirty="0" smtClean="0">
                          <a:solidFill>
                            <a:schemeClr val="dk1"/>
                          </a:solidFill>
                          <a:effectLst/>
                          <a:latin typeface="Comic Sans MS" panose="030F0702030302020204" pitchFamily="66" charset="0"/>
                          <a:ea typeface="+mn-ea"/>
                          <a:cs typeface="+mn-cs"/>
                        </a:rPr>
                        <a:t>th</a:t>
                      </a:r>
                      <a:r>
                        <a:rPr lang="en-GB" sz="1400" b="1" kern="1200" dirty="0" smtClean="0">
                          <a:solidFill>
                            <a:schemeClr val="dk1"/>
                          </a:solidFill>
                          <a:effectLst/>
                          <a:latin typeface="Comic Sans MS" panose="030F0702030302020204" pitchFamily="66" charset="0"/>
                          <a:ea typeface="+mn-ea"/>
                          <a:cs typeface="+mn-cs"/>
                        </a:rPr>
                        <a:t> September.  The children love it, showing off their dance moves and waving their glow sticks in the air!  Please note that due to the reception children being so young we have decided to split KS1 and KS2.  Details to follow. Can we remind parents that for safety</a:t>
                      </a:r>
                      <a:r>
                        <a:rPr lang="en-GB" sz="1400" b="1" kern="1200" baseline="0" dirty="0" smtClean="0">
                          <a:solidFill>
                            <a:schemeClr val="dk1"/>
                          </a:solidFill>
                          <a:effectLst/>
                          <a:latin typeface="Comic Sans MS" panose="030F0702030302020204" pitchFamily="66" charset="0"/>
                          <a:ea typeface="+mn-ea"/>
                          <a:cs typeface="+mn-cs"/>
                        </a:rPr>
                        <a:t> </a:t>
                      </a:r>
                      <a:r>
                        <a:rPr lang="en-GB" sz="1400" b="1" kern="1200" dirty="0" smtClean="0">
                          <a:solidFill>
                            <a:schemeClr val="dk1"/>
                          </a:solidFill>
                          <a:effectLst/>
                          <a:latin typeface="Comic Sans MS" panose="030F0702030302020204" pitchFamily="66" charset="0"/>
                          <a:ea typeface="+mn-ea"/>
                          <a:cs typeface="+mn-cs"/>
                        </a:rPr>
                        <a:t>all children need to be signed into</a:t>
                      </a:r>
                      <a:r>
                        <a:rPr lang="en-GB" sz="1400" b="1" kern="1200" baseline="0" dirty="0" smtClean="0">
                          <a:solidFill>
                            <a:schemeClr val="dk1"/>
                          </a:solidFill>
                          <a:effectLst/>
                          <a:latin typeface="Comic Sans MS" panose="030F0702030302020204" pitchFamily="66" charset="0"/>
                          <a:ea typeface="+mn-ea"/>
                          <a:cs typeface="+mn-cs"/>
                        </a:rPr>
                        <a:t> the disco </a:t>
                      </a:r>
                      <a:r>
                        <a:rPr lang="en-GB" sz="1400" b="1" kern="1200" dirty="0" smtClean="0">
                          <a:solidFill>
                            <a:schemeClr val="dk1"/>
                          </a:solidFill>
                          <a:effectLst/>
                          <a:latin typeface="Comic Sans MS" panose="030F0702030302020204" pitchFamily="66" charset="0"/>
                          <a:ea typeface="+mn-ea"/>
                          <a:cs typeface="+mn-cs"/>
                        </a:rPr>
                        <a:t>by a parent and then collected by a parent.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r h="997376">
                <a:tc>
                  <a:txBody>
                    <a:bodyPr/>
                    <a:lstStyle/>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1"/>
                          </a:solidFill>
                          <a:effectLst/>
                          <a:latin typeface="Comic Sans MS" panose="030F0702030302020204" pitchFamily="66" charset="0"/>
                          <a:ea typeface="+mn-ea"/>
                          <a:cs typeface="+mn-cs"/>
                        </a:rPr>
                        <a:t>Film Night - We are currently awaiting a new part for the school projector system, but we are aiming for the last day of term, Thursday 22</a:t>
                      </a:r>
                      <a:r>
                        <a:rPr lang="en-GB" sz="1400" b="1" kern="1200" baseline="30000" dirty="0" smtClean="0">
                          <a:solidFill>
                            <a:schemeClr val="tx1"/>
                          </a:solidFill>
                          <a:effectLst/>
                          <a:latin typeface="Comic Sans MS" panose="030F0702030302020204" pitchFamily="66" charset="0"/>
                          <a:ea typeface="+mn-ea"/>
                          <a:cs typeface="+mn-cs"/>
                        </a:rPr>
                        <a:t>nd</a:t>
                      </a:r>
                      <a:r>
                        <a:rPr lang="en-GB" sz="1400" b="1" kern="1200" dirty="0" smtClean="0">
                          <a:solidFill>
                            <a:schemeClr val="tx1"/>
                          </a:solidFill>
                          <a:effectLst/>
                          <a:latin typeface="Comic Sans MS" panose="030F0702030302020204" pitchFamily="66" charset="0"/>
                          <a:ea typeface="+mn-ea"/>
                          <a:cs typeface="+mn-cs"/>
                        </a:rPr>
                        <a:t> October.  Fingers crossed the part arrives in time! Confirmation and details to follow!</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535" y="836712"/>
            <a:ext cx="860823" cy="85933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Rectangle 8"/>
          <p:cNvSpPr/>
          <p:nvPr/>
        </p:nvSpPr>
        <p:spPr>
          <a:xfrm>
            <a:off x="524873" y="1265518"/>
            <a:ext cx="613603" cy="21096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486203" y="1232500"/>
            <a:ext cx="668773" cy="276999"/>
          </a:xfrm>
          <a:prstGeom prst="rect">
            <a:avLst/>
          </a:prstGeom>
          <a:noFill/>
        </p:spPr>
        <p:txBody>
          <a:bodyPr wrap="none" rtlCol="0">
            <a:spAutoFit/>
          </a:bodyPr>
          <a:lstStyle/>
          <a:p>
            <a:r>
              <a:rPr lang="en-GB" sz="1200" b="1" dirty="0" smtClean="0">
                <a:solidFill>
                  <a:schemeClr val="bg1"/>
                </a:solidFill>
                <a:latin typeface="Comic Sans MS" panose="030F0702030302020204" pitchFamily="66" charset="0"/>
              </a:rPr>
              <a:t>FOWS</a:t>
            </a:r>
            <a:endParaRPr lang="en-GB" sz="1200" b="1" dirty="0">
              <a:solidFill>
                <a:schemeClr val="bg1"/>
              </a:solidFill>
              <a:latin typeface="Comic Sans MS" panose="030F0702030302020204" pitchFamily="66" charset="0"/>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4822" y="2026828"/>
            <a:ext cx="466656" cy="80729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1" name="TextBox 10"/>
          <p:cNvSpPr txBox="1"/>
          <p:nvPr/>
        </p:nvSpPr>
        <p:spPr>
          <a:xfrm>
            <a:off x="772663" y="1946518"/>
            <a:ext cx="869149" cy="954107"/>
          </a:xfrm>
          <a:prstGeom prst="rect">
            <a:avLst/>
          </a:prstGeom>
          <a:noFill/>
        </p:spPr>
        <p:txBody>
          <a:bodyPr wrap="none" rtlCol="0">
            <a:spAutoFit/>
          </a:bodyPr>
          <a:lstStyle/>
          <a:p>
            <a:r>
              <a:rPr lang="en-GB" sz="1400" b="1" dirty="0" smtClean="0">
                <a:solidFill>
                  <a:schemeClr val="accent6">
                    <a:lumMod val="50000"/>
                  </a:schemeClr>
                </a:solidFill>
                <a:latin typeface="Comic Sans MS" panose="030F0702030302020204" pitchFamily="66" charset="0"/>
              </a:rPr>
              <a:t>Summer</a:t>
            </a:r>
          </a:p>
          <a:p>
            <a:r>
              <a:rPr lang="en-GB" sz="1400" b="1" dirty="0" smtClean="0">
                <a:solidFill>
                  <a:schemeClr val="accent6">
                    <a:lumMod val="50000"/>
                  </a:schemeClr>
                </a:solidFill>
                <a:latin typeface="Comic Sans MS" panose="030F0702030302020204" pitchFamily="66" charset="0"/>
              </a:rPr>
              <a:t>Fair &amp; </a:t>
            </a:r>
          </a:p>
          <a:p>
            <a:r>
              <a:rPr lang="en-GB" sz="1400" b="1" dirty="0" smtClean="0">
                <a:solidFill>
                  <a:schemeClr val="accent6">
                    <a:lumMod val="50000"/>
                  </a:schemeClr>
                </a:solidFill>
                <a:latin typeface="Comic Sans MS" panose="030F0702030302020204" pitchFamily="66" charset="0"/>
              </a:rPr>
              <a:t>Hoe</a:t>
            </a:r>
          </a:p>
          <a:p>
            <a:r>
              <a:rPr lang="en-GB" sz="1400" b="1" dirty="0" smtClean="0">
                <a:solidFill>
                  <a:schemeClr val="accent6">
                    <a:lumMod val="50000"/>
                  </a:schemeClr>
                </a:solidFill>
                <a:latin typeface="Comic Sans MS" panose="030F0702030302020204" pitchFamily="66" charset="0"/>
              </a:rPr>
              <a:t>Down</a:t>
            </a:r>
          </a:p>
        </p:txBody>
      </p:sp>
      <p:sp>
        <p:nvSpPr>
          <p:cNvPr id="12" name="Rectangle 11"/>
          <p:cNvSpPr/>
          <p:nvPr/>
        </p:nvSpPr>
        <p:spPr>
          <a:xfrm>
            <a:off x="251520" y="25192"/>
            <a:ext cx="8712968" cy="72008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atin typeface="Comic Sans MS" panose="030F0702030302020204" pitchFamily="66" charset="0"/>
              </a:rPr>
              <a:t>FOWS – FRIENDS OF WRENBURY SCHOOL – SEPTEMBER NEWSLETTER</a:t>
            </a:r>
            <a:endParaRPr lang="en-GB" b="1" dirty="0">
              <a:latin typeface="Comic Sans MS" panose="030F0702030302020204" pitchFamily="66" charset="0"/>
            </a:endParaRPr>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99143" y="3213693"/>
            <a:ext cx="976768" cy="73163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84822" y="4259694"/>
            <a:ext cx="1162842" cy="72008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31" name="Picture 7"/>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84822" y="5733256"/>
            <a:ext cx="871537" cy="822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532043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xmlns="" val="139142978"/>
              </p:ext>
            </p:extLst>
          </p:nvPr>
        </p:nvGraphicFramePr>
        <p:xfrm>
          <a:off x="135506" y="64770"/>
          <a:ext cx="8928484" cy="6766560"/>
        </p:xfrm>
        <a:graphic>
          <a:graphicData uri="http://schemas.openxmlformats.org/drawingml/2006/table">
            <a:tbl>
              <a:tblPr firstRow="1" bandRow="1">
                <a:tableStyleId>{5C22544A-7EE6-4342-B048-85BDC9FD1C3A}</a:tableStyleId>
              </a:tblPr>
              <a:tblGrid>
                <a:gridCol w="1549572"/>
                <a:gridCol w="7378912"/>
              </a:tblGrid>
              <a:tr h="370840">
                <a:tc>
                  <a:txBody>
                    <a:bodyPr/>
                    <a:lstStyle/>
                    <a:p>
                      <a:endParaRPr lang="en-GB" dirty="0" smtClean="0"/>
                    </a:p>
                    <a:p>
                      <a:endParaRPr lang="en-GB" dirty="0" smtClean="0"/>
                    </a:p>
                    <a:p>
                      <a:endParaRPr lang="en-GB" dirty="0" smtClean="0"/>
                    </a:p>
                    <a:p>
                      <a:endParaRPr lang="en-GB" dirty="0" smtClean="0"/>
                    </a:p>
                    <a:p>
                      <a:endParaRPr lang="en-GB" dirty="0"/>
                    </a:p>
                  </a:txBody>
                  <a:tcPr>
                    <a:solidFill>
                      <a:schemeClr val="bg1"/>
                    </a:solidFill>
                  </a:tcPr>
                </a:tc>
                <a:tc>
                  <a:txBody>
                    <a:bodyPr/>
                    <a:lstStyle/>
                    <a:p>
                      <a:r>
                        <a:rPr lang="en-GB" sz="1400" b="1" kern="1200" baseline="0" dirty="0" smtClean="0">
                          <a:solidFill>
                            <a:schemeClr val="tx1"/>
                          </a:solidFill>
                          <a:effectLst/>
                          <a:latin typeface="Comic Sans MS" panose="030F0702030302020204" pitchFamily="66" charset="0"/>
                          <a:ea typeface="+mn-ea"/>
                          <a:cs typeface="+mn-cs"/>
                        </a:rPr>
                        <a:t>Joe &amp; Julie from the Cotton Arms are hosting a </a:t>
                      </a:r>
                      <a:r>
                        <a:rPr lang="en-GB" sz="1600" b="1" kern="1200" baseline="0" dirty="0" smtClean="0">
                          <a:solidFill>
                            <a:srgbClr val="FF0000"/>
                          </a:solidFill>
                          <a:effectLst/>
                          <a:latin typeface="Comic Sans MS" panose="030F0702030302020204" pitchFamily="66" charset="0"/>
                          <a:ea typeface="+mn-ea"/>
                          <a:cs typeface="+mn-cs"/>
                        </a:rPr>
                        <a:t>Robbie Williams Tribute &amp; Swing Evening</a:t>
                      </a:r>
                      <a:r>
                        <a:rPr lang="en-GB" sz="1400" b="1" kern="1200" baseline="0" dirty="0" smtClean="0">
                          <a:solidFill>
                            <a:schemeClr val="tx1"/>
                          </a:solidFill>
                          <a:effectLst/>
                          <a:latin typeface="Comic Sans MS" panose="030F0702030302020204" pitchFamily="66" charset="0"/>
                          <a:ea typeface="+mn-ea"/>
                          <a:cs typeface="+mn-cs"/>
                        </a:rPr>
                        <a:t> on behalf of FOWS.  Tickets are £7.50 including supper and they sell fast so get yours now!! </a:t>
                      </a:r>
                      <a:r>
                        <a:rPr lang="en-GB" sz="1400" b="1" kern="1200" baseline="0" dirty="0" smtClean="0">
                          <a:solidFill>
                            <a:srgbClr val="0070C0"/>
                          </a:solidFill>
                          <a:effectLst/>
                          <a:latin typeface="Comic Sans MS" panose="030F0702030302020204" pitchFamily="66" charset="0"/>
                          <a:ea typeface="+mn-ea"/>
                          <a:cs typeface="+mn-cs"/>
                        </a:rPr>
                        <a:t>(available from the school office or The Cotton Arms).  </a:t>
                      </a:r>
                      <a:r>
                        <a:rPr lang="en-GB" sz="1400" b="1" kern="1200" baseline="0" dirty="0" smtClean="0">
                          <a:solidFill>
                            <a:schemeClr val="tx1"/>
                          </a:solidFill>
                          <a:effectLst/>
                          <a:latin typeface="Comic Sans MS" panose="030F0702030302020204" pitchFamily="66" charset="0"/>
                          <a:ea typeface="+mn-ea"/>
                          <a:cs typeface="+mn-cs"/>
                        </a:rPr>
                        <a:t>The event is to held on </a:t>
                      </a:r>
                      <a:r>
                        <a:rPr lang="en-GB" sz="1400" b="1" kern="1200" baseline="0" dirty="0" smtClean="0">
                          <a:solidFill>
                            <a:srgbClr val="FF0000"/>
                          </a:solidFill>
                          <a:effectLst/>
                          <a:latin typeface="Comic Sans MS" panose="030F0702030302020204" pitchFamily="66" charset="0"/>
                          <a:ea typeface="+mn-ea"/>
                          <a:cs typeface="+mn-cs"/>
                        </a:rPr>
                        <a:t>Saturday 31</a:t>
                      </a:r>
                      <a:r>
                        <a:rPr lang="en-GB" sz="1400" b="1" kern="1200" baseline="30000" dirty="0" smtClean="0">
                          <a:solidFill>
                            <a:srgbClr val="FF0000"/>
                          </a:solidFill>
                          <a:effectLst/>
                          <a:latin typeface="Comic Sans MS" panose="030F0702030302020204" pitchFamily="66" charset="0"/>
                          <a:ea typeface="+mn-ea"/>
                          <a:cs typeface="+mn-cs"/>
                        </a:rPr>
                        <a:t>st</a:t>
                      </a:r>
                      <a:r>
                        <a:rPr lang="en-GB" sz="1400" b="1" kern="1200" baseline="0" dirty="0" smtClean="0">
                          <a:solidFill>
                            <a:srgbClr val="FF0000"/>
                          </a:solidFill>
                          <a:effectLst/>
                          <a:latin typeface="Comic Sans MS" panose="030F0702030302020204" pitchFamily="66" charset="0"/>
                          <a:ea typeface="+mn-ea"/>
                          <a:cs typeface="+mn-cs"/>
                        </a:rPr>
                        <a:t> Oct at 7.30</a:t>
                      </a:r>
                      <a:r>
                        <a:rPr lang="en-GB" sz="1400" b="1" kern="1200" baseline="0" dirty="0" smtClean="0">
                          <a:solidFill>
                            <a:schemeClr val="tx1"/>
                          </a:solidFill>
                          <a:effectLst/>
                          <a:latin typeface="Comic Sans MS" panose="030F0702030302020204" pitchFamily="66" charset="0"/>
                          <a:ea typeface="+mn-ea"/>
                          <a:cs typeface="+mn-cs"/>
                        </a:rPr>
                        <a:t>. </a:t>
                      </a:r>
                      <a:r>
                        <a:rPr lang="en-GB" sz="1400" b="1" kern="1200" baseline="0" dirty="0" smtClean="0">
                          <a:solidFill>
                            <a:schemeClr val="accent1"/>
                          </a:solidFill>
                          <a:effectLst/>
                          <a:latin typeface="Comic Sans MS" panose="030F0702030302020204" pitchFamily="66" charset="0"/>
                          <a:ea typeface="+mn-ea"/>
                          <a:cs typeface="+mn-cs"/>
                        </a:rPr>
                        <a:t> </a:t>
                      </a:r>
                      <a:r>
                        <a:rPr lang="en-GB" sz="1400" b="1" kern="1200" baseline="0" dirty="0" smtClean="0">
                          <a:solidFill>
                            <a:schemeClr val="tx1"/>
                          </a:solidFill>
                          <a:effectLst/>
                          <a:latin typeface="Comic Sans MS" panose="030F0702030302020204" pitchFamily="66" charset="0"/>
                          <a:ea typeface="+mn-ea"/>
                          <a:cs typeface="+mn-cs"/>
                        </a:rPr>
                        <a:t>This is sure to be a fantastic evening and a huge thanks to them for this kind gesture as they are donating all ticket sales to FOWS!  </a:t>
                      </a:r>
                    </a:p>
                    <a:p>
                      <a:endParaRPr lang="en-GB" sz="1400" b="1" kern="1200" dirty="0" smtClean="0">
                        <a:solidFill>
                          <a:schemeClr val="tx1"/>
                        </a:solidFill>
                        <a:effectLst/>
                        <a:latin typeface="Comic Sans MS" panose="030F0702030302020204" pitchFamily="66" charset="0"/>
                        <a:ea typeface="+mn-ea"/>
                        <a:cs typeface="+mn-cs"/>
                      </a:endParaRPr>
                    </a:p>
                  </a:txBody>
                  <a:tcPr>
                    <a:solidFill>
                      <a:schemeClr val="bg1"/>
                    </a:solidFill>
                  </a:tcPr>
                </a:tc>
              </a:tr>
              <a:tr h="370840">
                <a:tc>
                  <a:txBody>
                    <a:bodyPr/>
                    <a:lstStyle/>
                    <a:p>
                      <a:endParaRPr lang="en-GB" dirty="0" smtClean="0"/>
                    </a:p>
                    <a:p>
                      <a:endParaRPr lang="en-GB" dirty="0" smtClean="0"/>
                    </a:p>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effectLst/>
                          <a:latin typeface="Comic Sans MS" panose="030F0702030302020204" pitchFamily="66" charset="0"/>
                          <a:ea typeface="+mn-ea"/>
                          <a:cs typeface="+mn-cs"/>
                        </a:rPr>
                        <a:t>The next collection is scheduled for the morning of the 17</a:t>
                      </a:r>
                      <a:r>
                        <a:rPr lang="en-GB" sz="1400" b="1" kern="1200" baseline="30000" dirty="0" smtClean="0">
                          <a:solidFill>
                            <a:schemeClr val="dk1"/>
                          </a:solidFill>
                          <a:effectLst/>
                          <a:latin typeface="Comic Sans MS" panose="030F0702030302020204" pitchFamily="66" charset="0"/>
                          <a:ea typeface="+mn-ea"/>
                          <a:cs typeface="+mn-cs"/>
                        </a:rPr>
                        <a:t>th</a:t>
                      </a:r>
                      <a:r>
                        <a:rPr lang="en-GB" sz="1400" b="1" kern="1200" dirty="0" smtClean="0">
                          <a:solidFill>
                            <a:schemeClr val="dk1"/>
                          </a:solidFill>
                          <a:effectLst/>
                          <a:latin typeface="Comic Sans MS" panose="030F0702030302020204" pitchFamily="66" charset="0"/>
                          <a:ea typeface="+mn-ea"/>
                          <a:cs typeface="+mn-cs"/>
                        </a:rPr>
                        <a:t> November.  Bags will be sent to all parents.  Could you please ask family, friends and neighbours to fill a bag for us.  The more weight, the more cash we will raise</a:t>
                      </a:r>
                      <a:r>
                        <a:rPr lang="en-GB" sz="1400" b="1" kern="1200" baseline="0" dirty="0" smtClean="0">
                          <a:solidFill>
                            <a:schemeClr val="dk1"/>
                          </a:solidFill>
                          <a:effectLst/>
                          <a:latin typeface="Comic Sans MS" panose="030F0702030302020204" pitchFamily="66" charset="0"/>
                          <a:ea typeface="+mn-ea"/>
                          <a:cs typeface="+mn-cs"/>
                        </a:rPr>
                        <a:t> for our kids!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kern="1200" baseline="0" dirty="0" smtClean="0">
                        <a:solidFill>
                          <a:schemeClr val="dk1"/>
                        </a:solidFill>
                        <a:effectLst/>
                        <a:latin typeface="Comic Sans MS" panose="030F0702030302020204" pitchFamily="66"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r h="370840">
                <a:tc>
                  <a:txBody>
                    <a:bodyPr/>
                    <a:lstStyle/>
                    <a:p>
                      <a:endParaRPr lang="en-GB" dirty="0" smtClean="0"/>
                    </a:p>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effectLst/>
                          <a:latin typeface="Comic Sans MS" panose="030F0702030302020204" pitchFamily="66" charset="0"/>
                          <a:ea typeface="+mn-ea"/>
                          <a:cs typeface="+mn-cs"/>
                        </a:rPr>
                        <a:t>With only 14 weeks until Christmas, our School Fair is booked for Friday the 4</a:t>
                      </a:r>
                      <a:r>
                        <a:rPr lang="en-GB" sz="1400" b="1" kern="1200" baseline="30000" dirty="0" smtClean="0">
                          <a:solidFill>
                            <a:schemeClr val="dk1"/>
                          </a:solidFill>
                          <a:effectLst/>
                          <a:latin typeface="Comic Sans MS" panose="030F0702030302020204" pitchFamily="66" charset="0"/>
                          <a:ea typeface="+mn-ea"/>
                          <a:cs typeface="+mn-cs"/>
                        </a:rPr>
                        <a:t>th</a:t>
                      </a:r>
                      <a:r>
                        <a:rPr lang="en-GB" sz="1400" b="1" kern="1200" dirty="0" smtClean="0">
                          <a:solidFill>
                            <a:schemeClr val="dk1"/>
                          </a:solidFill>
                          <a:effectLst/>
                          <a:latin typeface="Comic Sans MS" panose="030F0702030302020204" pitchFamily="66" charset="0"/>
                          <a:ea typeface="+mn-ea"/>
                          <a:cs typeface="+mn-cs"/>
                        </a:rPr>
                        <a:t> December.  This is a great family event with lots of fun for the children and festive delights for the adults.  Further</a:t>
                      </a:r>
                      <a:r>
                        <a:rPr lang="en-GB" sz="1400" b="1" kern="1200" baseline="0" dirty="0" smtClean="0">
                          <a:solidFill>
                            <a:schemeClr val="dk1"/>
                          </a:solidFill>
                          <a:effectLst/>
                          <a:latin typeface="Comic Sans MS" panose="030F0702030302020204" pitchFamily="66" charset="0"/>
                          <a:ea typeface="+mn-ea"/>
                          <a:cs typeface="+mn-cs"/>
                        </a:rPr>
                        <a:t> details to follow.</a:t>
                      </a:r>
                      <a:endParaRPr lang="en-GB" sz="1400" b="1" kern="1200" dirty="0" smtClean="0">
                        <a:solidFill>
                          <a:schemeClr val="dk1"/>
                        </a:solidFill>
                        <a:effectLst/>
                        <a:latin typeface="Comic Sans MS" panose="030F0702030302020204" pitchFamily="66"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r h="370840">
                <a:tc>
                  <a:txBody>
                    <a:bodyPr/>
                    <a:lstStyle/>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effectLst/>
                          <a:latin typeface="Comic Sans MS" panose="030F0702030302020204" pitchFamily="66" charset="0"/>
                          <a:ea typeface="+mn-ea"/>
                          <a:cs typeface="+mn-cs"/>
                        </a:rPr>
                        <a:t>Can we take this opportunity to remind parents about the Giving Machine.  Please take a few minutes to look at the Giving Machine website, it’s very quick to join and your purchases are confidential.  Once you have joined all you need to remember is to shop through the Giving Machine site.  We have created these stickers as a reminder, they are easy peel so will not damage your device.  This really is an excellent way to give without giving!</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r h="997376">
                <a:tc>
                  <a:txBody>
                    <a:bodyPr/>
                    <a:lstStyle/>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effectLst/>
                          <a:latin typeface="Comic Sans MS" panose="030F0702030302020204" pitchFamily="66" charset="0"/>
                          <a:ea typeface="+mn-ea"/>
                          <a:cs typeface="+mn-cs"/>
                        </a:rPr>
                        <a:t>FOWS will also be running a Tuck Shop every 2 to 3 weeks on a Friday after school.  This gives the parents the opportunity to give their children a small treat and in the process we raise funds for the school.  We actively encourage a healthy lifestyle with Rachel Ashley from FOWS running the gardening club where the children are able to grow and learn about fresh fruit and vegetables.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bl>
          </a:graphicData>
        </a:graphic>
      </p:graphicFrame>
      <p:pic>
        <p:nvPicPr>
          <p:cNvPr id="13"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1461" y="1734200"/>
            <a:ext cx="985838" cy="73818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6591" y="139482"/>
            <a:ext cx="1511945" cy="129614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TextBox 1"/>
          <p:cNvSpPr txBox="1"/>
          <p:nvPr/>
        </p:nvSpPr>
        <p:spPr>
          <a:xfrm>
            <a:off x="174205" y="114193"/>
            <a:ext cx="1844284" cy="461665"/>
          </a:xfrm>
          <a:prstGeom prst="rect">
            <a:avLst/>
          </a:prstGeom>
          <a:noFill/>
        </p:spPr>
        <p:txBody>
          <a:bodyPr wrap="square" rtlCol="0">
            <a:spAutoFit/>
          </a:bodyPr>
          <a:lstStyle/>
          <a:p>
            <a:r>
              <a:rPr lang="en-GB" sz="1200" b="1" dirty="0" smtClean="0">
                <a:solidFill>
                  <a:schemeClr val="bg1"/>
                </a:solidFill>
                <a:latin typeface="Comic Sans MS" panose="030F0702030302020204" pitchFamily="66" charset="0"/>
              </a:rPr>
              <a:t>Rob at the Cotton!</a:t>
            </a:r>
          </a:p>
          <a:p>
            <a:r>
              <a:rPr lang="en-GB" sz="1200" b="1" dirty="0" smtClean="0">
                <a:solidFill>
                  <a:schemeClr val="bg1"/>
                </a:solidFill>
                <a:latin typeface="Comic Sans MS" panose="030F0702030302020204" pitchFamily="66" charset="0"/>
              </a:rPr>
              <a:t>Sat 31</a:t>
            </a:r>
            <a:r>
              <a:rPr lang="en-GB" sz="1200" b="1" baseline="30000" dirty="0" smtClean="0">
                <a:solidFill>
                  <a:schemeClr val="bg1"/>
                </a:solidFill>
                <a:latin typeface="Comic Sans MS" panose="030F0702030302020204" pitchFamily="66" charset="0"/>
              </a:rPr>
              <a:t>st</a:t>
            </a:r>
            <a:r>
              <a:rPr lang="en-GB" sz="1200" b="1" dirty="0" smtClean="0">
                <a:solidFill>
                  <a:schemeClr val="bg1"/>
                </a:solidFill>
                <a:latin typeface="Comic Sans MS" panose="030F0702030302020204" pitchFamily="66" charset="0"/>
              </a:rPr>
              <a:t> Oct 7.30</a:t>
            </a:r>
            <a:endParaRPr lang="en-GB" sz="1200" b="1" dirty="0">
              <a:solidFill>
                <a:schemeClr val="bg1"/>
              </a:solidFill>
              <a:latin typeface="Comic Sans MS" panose="030F0702030302020204" pitchFamily="66" charset="0"/>
            </a:endParaRPr>
          </a:p>
        </p:txBody>
      </p:sp>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91461" y="2921759"/>
            <a:ext cx="1064134" cy="64921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3"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53361" y="3746500"/>
            <a:ext cx="1240532" cy="122413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4" name="Picture 6"/>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36023" y="5529808"/>
            <a:ext cx="1041276" cy="75334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69651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xmlns="" val="838927694"/>
              </p:ext>
            </p:extLst>
          </p:nvPr>
        </p:nvGraphicFramePr>
        <p:xfrm>
          <a:off x="107758" y="70024"/>
          <a:ext cx="8928484" cy="6857652"/>
        </p:xfrm>
        <a:graphic>
          <a:graphicData uri="http://schemas.openxmlformats.org/drawingml/2006/table">
            <a:tbl>
              <a:tblPr firstRow="1" bandRow="1">
                <a:tableStyleId>{5C22544A-7EE6-4342-B048-85BDC9FD1C3A}</a:tableStyleId>
              </a:tblPr>
              <a:tblGrid>
                <a:gridCol w="1549572"/>
                <a:gridCol w="7378912"/>
              </a:tblGrid>
              <a:tr h="1822276">
                <a:tc>
                  <a:txBody>
                    <a:bodyPr/>
                    <a:lstStyle/>
                    <a:p>
                      <a:endParaRPr lang="en-GB" dirty="0" smtClean="0"/>
                    </a:p>
                    <a:p>
                      <a:endParaRPr lang="en-GB" dirty="0" smtClean="0"/>
                    </a:p>
                    <a:p>
                      <a:endParaRPr lang="en-GB" dirty="0" smtClean="0"/>
                    </a:p>
                    <a:p>
                      <a:endParaRPr lang="en-GB" dirty="0" smtClean="0"/>
                    </a:p>
                    <a:p>
                      <a:endParaRPr lang="en-GB" dirty="0"/>
                    </a:p>
                  </a:txBody>
                  <a:tcPr>
                    <a:solidFill>
                      <a:schemeClr val="bg1"/>
                    </a:solidFill>
                  </a:tcPr>
                </a:tc>
                <a:tc>
                  <a:txBody>
                    <a:bodyPr/>
                    <a:lstStyle/>
                    <a:p>
                      <a:r>
                        <a:rPr lang="en-GB" sz="1400" b="1" kern="1200" dirty="0" smtClean="0">
                          <a:solidFill>
                            <a:schemeClr val="tx1"/>
                          </a:solidFill>
                          <a:effectLst/>
                          <a:latin typeface="Comic Sans MS" panose="030F0702030302020204" pitchFamily="66" charset="0"/>
                          <a:ea typeface="+mn-ea"/>
                          <a:cs typeface="+mn-cs"/>
                        </a:rPr>
                        <a:t>It is exciting</a:t>
                      </a:r>
                      <a:r>
                        <a:rPr lang="en-GB" sz="1400" b="1" kern="1200" baseline="0" dirty="0" smtClean="0">
                          <a:solidFill>
                            <a:schemeClr val="tx1"/>
                          </a:solidFill>
                          <a:effectLst/>
                          <a:latin typeface="Comic Sans MS" panose="030F0702030302020204" pitchFamily="66" charset="0"/>
                          <a:ea typeface="+mn-ea"/>
                          <a:cs typeface="+mn-cs"/>
                        </a:rPr>
                        <a:t> news that the outdoor classroom has been ordered and the children will be able to utilise this fantastic facility over the winter months.  The money has taken considerable time and effort over the years to accumulate and we are very grateful to the previous chairs and vice chairs and all committee members for their efforts.  We are still actively fundraising to complete the payment and will be contacting local businesses for help.  If you have any useful contacts or are able to help, please contact the FOWS team.</a:t>
                      </a:r>
                    </a:p>
                    <a:p>
                      <a:endParaRPr lang="en-GB" sz="1400" b="1" kern="1200" baseline="0" dirty="0" smtClean="0">
                        <a:solidFill>
                          <a:schemeClr val="tx1"/>
                        </a:solidFill>
                        <a:effectLst/>
                        <a:latin typeface="Comic Sans MS" panose="030F0702030302020204" pitchFamily="66" charset="0"/>
                        <a:ea typeface="+mn-ea"/>
                        <a:cs typeface="+mn-cs"/>
                      </a:endParaRPr>
                    </a:p>
                  </a:txBody>
                  <a:tcPr>
                    <a:solidFill>
                      <a:schemeClr val="bg1"/>
                    </a:solidFill>
                  </a:tcPr>
                </a:tc>
              </a:tr>
              <a:tr h="370840">
                <a:tc>
                  <a:txBody>
                    <a:bodyPr/>
                    <a:lstStyle/>
                    <a:p>
                      <a:endParaRPr lang="en-GB" dirty="0" smtClean="0"/>
                    </a:p>
                    <a:p>
                      <a:endParaRPr lang="en-GB" dirty="0" smtClean="0"/>
                    </a:p>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effectLst/>
                          <a:latin typeface="Comic Sans MS" panose="030F0702030302020204" pitchFamily="66" charset="0"/>
                          <a:ea typeface="+mn-ea"/>
                          <a:cs typeface="+mn-cs"/>
                        </a:rPr>
                        <a:t>FOWS</a:t>
                      </a:r>
                      <a:r>
                        <a:rPr lang="en-GB" sz="1400" b="1" kern="1200" baseline="0" dirty="0" smtClean="0">
                          <a:solidFill>
                            <a:schemeClr val="dk1"/>
                          </a:solidFill>
                          <a:effectLst/>
                          <a:latin typeface="Comic Sans MS" panose="030F0702030302020204" pitchFamily="66" charset="0"/>
                          <a:ea typeface="+mn-ea"/>
                          <a:cs typeface="+mn-cs"/>
                        </a:rPr>
                        <a:t> Wildlife Club would also like to fundraise for a bird box camera.  If we can get this installed before spring, we could streamline the images (egg to chick) to the electronic devices within the school.  This would be a fantastic experience for the children to see.</a:t>
                      </a: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r h="2290296">
                <a:tc>
                  <a:txBody>
                    <a:bodyPr/>
                    <a:lstStyle/>
                    <a:p>
                      <a:endParaRPr lang="en-GB" dirty="0" smtClean="0"/>
                    </a:p>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chemeClr val="dk1"/>
                        </a:solidFill>
                        <a:effectLst/>
                        <a:latin typeface="Comic Sans MS" panose="030F0702030302020204" pitchFamily="66"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baseline="0" dirty="0" smtClean="0">
                          <a:solidFill>
                            <a:schemeClr val="dk1"/>
                          </a:solidFill>
                          <a:effectLst/>
                          <a:latin typeface="Comic Sans MS" panose="030F0702030302020204" pitchFamily="66" charset="0"/>
                          <a:ea typeface="+mn-ea"/>
                          <a:cs typeface="+mn-cs"/>
                        </a:rPr>
                        <a:t>As you can see from our FOWS newsletter, there is a considerable amount of time and effort put into the fundraising to provide our children with the best equipment and enhance their learning environment.  We have recently lost 4 very active committee members as their children moved onto high school and we are now desperate for new parents to join the team.  We know from experience that exhausted committee members can lead to resignations and jeopardises the future of FOWS. Please help us to help the children, I’m sure you will agree that they are worth every penny and all the time needed to invest in their future.</a:t>
                      </a: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r h="864096">
                <a:tc>
                  <a:txBody>
                    <a:bodyPr/>
                    <a:lstStyle/>
                    <a:p>
                      <a:endParaRPr lang="en-GB" dirty="0" smtClean="0"/>
                    </a:p>
                    <a:p>
                      <a:endParaRPr lang="en-GB" dirty="0" smtClean="0"/>
                    </a:p>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1" kern="1200" dirty="0" smtClean="0">
                        <a:solidFill>
                          <a:schemeClr val="dk1"/>
                        </a:solidFill>
                        <a:effectLst/>
                        <a:latin typeface="Comic Sans MS" panose="030F0702030302020204" pitchFamily="66"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effectLst/>
                          <a:latin typeface="Comic Sans MS" panose="030F0702030302020204" pitchFamily="66" charset="0"/>
                          <a:ea typeface="+mn-ea"/>
                          <a:cs typeface="+mn-cs"/>
                        </a:rPr>
                        <a:t>Don’t forget to keep in touch</a:t>
                      </a:r>
                      <a:r>
                        <a:rPr lang="en-GB" sz="1400" b="1" kern="1200" baseline="0" dirty="0" smtClean="0">
                          <a:solidFill>
                            <a:schemeClr val="dk1"/>
                          </a:solidFill>
                          <a:effectLst/>
                          <a:latin typeface="Comic Sans MS" panose="030F0702030302020204" pitchFamily="66" charset="0"/>
                          <a:ea typeface="+mn-ea"/>
                          <a:cs typeface="+mn-cs"/>
                        </a:rPr>
                        <a:t> with all our news and events via </a:t>
                      </a:r>
                      <a:r>
                        <a:rPr lang="en-GB" sz="1400" b="1" kern="1200" baseline="0" dirty="0" err="1" smtClean="0">
                          <a:solidFill>
                            <a:schemeClr val="dk1"/>
                          </a:solidFill>
                          <a:effectLst/>
                          <a:latin typeface="Comic Sans MS" panose="030F0702030302020204" pitchFamily="66" charset="0"/>
                          <a:ea typeface="+mn-ea"/>
                          <a:cs typeface="+mn-cs"/>
                        </a:rPr>
                        <a:t>facebook</a:t>
                      </a:r>
                      <a:r>
                        <a:rPr lang="en-GB" sz="1400" b="1" kern="1200" baseline="0" dirty="0" smtClean="0">
                          <a:solidFill>
                            <a:schemeClr val="dk1"/>
                          </a:solidFill>
                          <a:effectLst/>
                          <a:latin typeface="Comic Sans MS" panose="030F0702030302020204" pitchFamily="66" charset="0"/>
                          <a:ea typeface="+mn-ea"/>
                          <a:cs typeface="+mn-cs"/>
                        </a:rPr>
                        <a:t>.  Please like us when you can and share with your friends and family.</a:t>
                      </a: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r h="885800">
                <a:tc>
                  <a:txBody>
                    <a:bodyPr/>
                    <a:lstStyle/>
                    <a:p>
                      <a:endParaRPr lang="en-GB"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effectLst/>
                          <a:latin typeface="Comic Sans MS" panose="030F0702030302020204" pitchFamily="66" charset="0"/>
                          <a:ea typeface="+mn-ea"/>
                          <a:cs typeface="+mn-cs"/>
                        </a:rPr>
                        <a:t>On</a:t>
                      </a:r>
                      <a:r>
                        <a:rPr lang="en-GB" sz="1400" b="1" kern="1200" baseline="0" dirty="0" smtClean="0">
                          <a:solidFill>
                            <a:schemeClr val="dk1"/>
                          </a:solidFill>
                          <a:effectLst/>
                          <a:latin typeface="Comic Sans MS" panose="030F0702030302020204" pitchFamily="66" charset="0"/>
                          <a:ea typeface="+mn-ea"/>
                          <a:cs typeface="+mn-cs"/>
                        </a:rPr>
                        <a:t> behalf of the FOWS Team, thank you for taking the time to ready this</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baseline="0" dirty="0" smtClean="0">
                          <a:solidFill>
                            <a:schemeClr val="dk1"/>
                          </a:solidFill>
                          <a:effectLst/>
                          <a:latin typeface="Comic Sans MS" panose="030F0702030302020204" pitchFamily="66" charset="0"/>
                          <a:ea typeface="+mn-ea"/>
                          <a:cs typeface="+mn-cs"/>
                        </a:rPr>
                        <a:t>newsletter and for your continued support.</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baseline="0" dirty="0" smtClean="0">
                          <a:solidFill>
                            <a:schemeClr val="dk1"/>
                          </a:solidFill>
                          <a:effectLst/>
                          <a:latin typeface="Comic Sans MS" panose="030F0702030302020204" pitchFamily="66" charset="0"/>
                          <a:ea typeface="+mn-ea"/>
                          <a:cs typeface="+mn-cs"/>
                        </a:rPr>
                        <a:t>                                                                The FOWS Team </a:t>
                      </a:r>
                      <a:endParaRPr lang="en-GB" sz="1400" b="1" kern="1200" dirty="0" smtClean="0">
                        <a:solidFill>
                          <a:schemeClr val="dk1"/>
                        </a:solidFill>
                        <a:effectLst/>
                        <a:latin typeface="Comic Sans MS" panose="030F0702030302020204" pitchFamily="66" charset="0"/>
                        <a:ea typeface="+mn-ea"/>
                        <a:cs typeface="+mn-cs"/>
                      </a:endParaRPr>
                    </a:p>
                  </a:txBody>
                  <a:tcPr>
                    <a:solidFill>
                      <a:schemeClr val="bg1"/>
                    </a:solidFill>
                  </a:tcPr>
                </a:tc>
              </a:tr>
            </a:tbl>
          </a:graphicData>
        </a:graphic>
      </p:graphicFrame>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0659" y="218356"/>
            <a:ext cx="1368152" cy="93267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7267" y="1946300"/>
            <a:ext cx="1070992" cy="71399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297963" y="3164800"/>
            <a:ext cx="1000595" cy="923330"/>
          </a:xfrm>
          <a:prstGeom prst="rect">
            <a:avLst/>
          </a:prstGeom>
          <a:solidFill>
            <a:srgbClr val="FF0000"/>
          </a:solidFill>
          <a:ln>
            <a:solidFill>
              <a:schemeClr val="tx1"/>
            </a:solidFill>
          </a:ln>
        </p:spPr>
        <p:txBody>
          <a:bodyPr wrap="none" rtlCol="0">
            <a:spAutoFit/>
          </a:bodyPr>
          <a:lstStyle/>
          <a:p>
            <a:pPr algn="ctr"/>
            <a:r>
              <a:rPr lang="en-GB" b="1" dirty="0" smtClean="0">
                <a:solidFill>
                  <a:schemeClr val="bg1"/>
                </a:solidFill>
                <a:latin typeface="Comic Sans MS" panose="030F0702030302020204" pitchFamily="66" charset="0"/>
              </a:rPr>
              <a:t>On A</a:t>
            </a:r>
          </a:p>
          <a:p>
            <a:pPr algn="ctr"/>
            <a:r>
              <a:rPr lang="en-GB" b="1" dirty="0" smtClean="0">
                <a:solidFill>
                  <a:schemeClr val="bg1"/>
                </a:solidFill>
                <a:latin typeface="Comic Sans MS" panose="030F0702030302020204" pitchFamily="66" charset="0"/>
              </a:rPr>
              <a:t>Serious</a:t>
            </a:r>
          </a:p>
          <a:p>
            <a:pPr algn="ctr"/>
            <a:r>
              <a:rPr lang="en-GB" b="1" dirty="0" smtClean="0">
                <a:solidFill>
                  <a:schemeClr val="bg1"/>
                </a:solidFill>
                <a:latin typeface="Comic Sans MS" panose="030F0702030302020204" pitchFamily="66" charset="0"/>
              </a:rPr>
              <a:t>Note!</a:t>
            </a:r>
            <a:endParaRPr lang="en-GB" b="1" dirty="0">
              <a:solidFill>
                <a:schemeClr val="bg1"/>
              </a:solidFill>
              <a:latin typeface="Comic Sans MS" panose="030F0702030302020204" pitchFamily="66" charset="0"/>
            </a:endParaRPr>
          </a:p>
        </p:txBody>
      </p:sp>
      <p:pic>
        <p:nvPicPr>
          <p:cNvPr id="3076"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0659" y="5035998"/>
            <a:ext cx="762000" cy="762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077"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20659" y="5968392"/>
            <a:ext cx="936104" cy="76446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293895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948</Words>
  <Application>Microsoft Office PowerPoint</Application>
  <PresentationFormat>On-screen Show (4:3)</PresentationFormat>
  <Paragraphs>43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rdw</dc:creator>
  <cp:lastModifiedBy>Mr C Cador</cp:lastModifiedBy>
  <cp:revision>17</cp:revision>
  <dcterms:created xsi:type="dcterms:W3CDTF">2015-09-14T09:38:47Z</dcterms:created>
  <dcterms:modified xsi:type="dcterms:W3CDTF">2015-09-20T19:50:46Z</dcterms:modified>
</cp:coreProperties>
</file>