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56" r:id="rId2"/>
    <p:sldId id="258" r:id="rId3"/>
    <p:sldId id="275" r:id="rId4"/>
    <p:sldId id="276" r:id="rId5"/>
    <p:sldId id="274" r:id="rId6"/>
    <p:sldId id="259" r:id="rId7"/>
    <p:sldId id="269" r:id="rId8"/>
    <p:sldId id="263" r:id="rId9"/>
    <p:sldId id="261" r:id="rId10"/>
    <p:sldId id="279" r:id="rId11"/>
    <p:sldId id="278" r:id="rId12"/>
    <p:sldId id="262" r:id="rId13"/>
    <p:sldId id="270" r:id="rId14"/>
    <p:sldId id="277" r:id="rId15"/>
    <p:sldId id="265" r:id="rId16"/>
    <p:sldId id="266" r:id="rId17"/>
    <p:sldId id="267" r:id="rId18"/>
    <p:sldId id="268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2" autoAdjust="0"/>
    <p:restoredTop sz="94660"/>
  </p:normalViewPr>
  <p:slideViewPr>
    <p:cSldViewPr>
      <p:cViewPr>
        <p:scale>
          <a:sx n="76" d="100"/>
          <a:sy n="76" d="100"/>
        </p:scale>
        <p:origin x="-125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78044-295A-43B9-B0DD-23070483ECF1}" type="datetimeFigureOut">
              <a:rPr lang="en-GB" smtClean="0"/>
              <a:t>07/09/2017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5CCDD-E985-4A87-AB55-5817E6C1A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30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D4951C-2B78-447E-AA84-75D7FFD5896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865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236000-DBD9-4C86-A662-6DF4BC4CE385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395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E32E54-E9DD-4857-9FCE-B87CC8C9526B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69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B9E5-61DB-43A0-9391-12EF02928464}" type="datetimeFigureOut">
              <a:rPr lang="en-GB" smtClean="0"/>
              <a:t>07/09/2017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DC25-7A0A-4FC1-B7C4-43821EB411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5359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B9E5-61DB-43A0-9391-12EF02928464}" type="datetimeFigureOut">
              <a:rPr lang="en-GB" smtClean="0"/>
              <a:t>07/09/2017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DC25-7A0A-4FC1-B7C4-43821EB411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8607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B9E5-61DB-43A0-9391-12EF02928464}" type="datetimeFigureOut">
              <a:rPr lang="en-GB" smtClean="0"/>
              <a:t>07/09/2017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DC25-7A0A-4FC1-B7C4-43821EB4116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5443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B9E5-61DB-43A0-9391-12EF02928464}" type="datetimeFigureOut">
              <a:rPr lang="en-GB" smtClean="0"/>
              <a:t>07/09/2017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DC25-7A0A-4FC1-B7C4-43821EB411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5825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B9E5-61DB-43A0-9391-12EF02928464}" type="datetimeFigureOut">
              <a:rPr lang="en-GB" smtClean="0"/>
              <a:t>07/09/2017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DC25-7A0A-4FC1-B7C4-43821EB4116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5300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B9E5-61DB-43A0-9391-12EF02928464}" type="datetimeFigureOut">
              <a:rPr lang="en-GB" smtClean="0"/>
              <a:t>07/09/2017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DC25-7A0A-4FC1-B7C4-43821EB411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9512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B9E5-61DB-43A0-9391-12EF02928464}" type="datetimeFigureOut">
              <a:rPr lang="en-GB" smtClean="0"/>
              <a:t>07/09/2017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DC25-7A0A-4FC1-B7C4-43821EB411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4425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B9E5-61DB-43A0-9391-12EF02928464}" type="datetimeFigureOut">
              <a:rPr lang="en-GB" smtClean="0"/>
              <a:t>07/09/2017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DC25-7A0A-4FC1-B7C4-43821EB411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948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B9E5-61DB-43A0-9391-12EF02928464}" type="datetimeFigureOut">
              <a:rPr lang="en-GB" smtClean="0"/>
              <a:t>07/09/2017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DC25-7A0A-4FC1-B7C4-43821EB411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5141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B9E5-61DB-43A0-9391-12EF02928464}" type="datetimeFigureOut">
              <a:rPr lang="en-GB" smtClean="0"/>
              <a:t>07/09/2017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DC25-7A0A-4FC1-B7C4-43821EB411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7293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B9E5-61DB-43A0-9391-12EF02928464}" type="datetimeFigureOut">
              <a:rPr lang="en-GB" smtClean="0"/>
              <a:t>07/09/2017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DC25-7A0A-4FC1-B7C4-43821EB411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949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B9E5-61DB-43A0-9391-12EF02928464}" type="datetimeFigureOut">
              <a:rPr lang="en-GB" smtClean="0"/>
              <a:t>07/09/2017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DC25-7A0A-4FC1-B7C4-43821EB411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3546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B9E5-61DB-43A0-9391-12EF02928464}" type="datetimeFigureOut">
              <a:rPr lang="en-GB" smtClean="0"/>
              <a:t>07/09/2017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DC25-7A0A-4FC1-B7C4-43821EB411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072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B9E5-61DB-43A0-9391-12EF02928464}" type="datetimeFigureOut">
              <a:rPr lang="en-GB" smtClean="0"/>
              <a:t>07/09/2017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DC25-7A0A-4FC1-B7C4-43821EB411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76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B9E5-61DB-43A0-9391-12EF02928464}" type="datetimeFigureOut">
              <a:rPr lang="en-GB" smtClean="0"/>
              <a:t>07/09/2017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DC25-7A0A-4FC1-B7C4-43821EB411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0403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B9E5-61DB-43A0-9391-12EF02928464}" type="datetimeFigureOut">
              <a:rPr lang="en-GB" smtClean="0"/>
              <a:t>07/09/2017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8DC25-7A0A-4FC1-B7C4-43821EB411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647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BB9E5-61DB-43A0-9391-12EF02928464}" type="datetimeFigureOut">
              <a:rPr lang="en-GB" smtClean="0"/>
              <a:t>07/09/2017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7F8DC25-7A0A-4FC1-B7C4-43821EB4116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4366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223838" y="0"/>
            <a:ext cx="8137525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5400" b="1" dirty="0">
                <a:solidFill>
                  <a:schemeClr val="accent6"/>
                </a:solidFill>
                <a:latin typeface="Candara" panose="020E0502030303020204" pitchFamily="34" charset="0"/>
              </a:rPr>
              <a:t>Wrenbury Primary School where ‘We all matter’</a:t>
            </a:r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6350" y="4448175"/>
            <a:ext cx="471805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4800" b="1" dirty="0">
                <a:solidFill>
                  <a:schemeClr val="tx1"/>
                </a:solidFill>
                <a:latin typeface="Candara" panose="020E0502030303020204" pitchFamily="34" charset="0"/>
              </a:rPr>
              <a:t>Mrs Heaton- Base 3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4800" b="1" dirty="0">
                <a:solidFill>
                  <a:schemeClr val="tx1"/>
                </a:solidFill>
                <a:latin typeface="Candara" panose="020E0502030303020204" pitchFamily="34" charset="0"/>
              </a:rPr>
              <a:t>Pastoral meeting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981200"/>
            <a:ext cx="2694623" cy="3905250"/>
          </a:xfrm>
          <a:prstGeom prst="rect">
            <a:avLst/>
          </a:prstGeom>
        </p:spPr>
      </p:pic>
      <p:pic>
        <p:nvPicPr>
          <p:cNvPr id="6" name="Picture 5" descr="Image result for escape from rome caroline lawrence">
            <a:extLst>
              <a:ext uri="{FF2B5EF4-FFF2-40B4-BE49-F238E27FC236}">
                <a16:creationId xmlns:a16="http://schemas.microsoft.com/office/drawing/2014/main" xmlns="" id="{9DC45F21-AC46-439A-8E13-9DC514A4D79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989406"/>
            <a:ext cx="2694623" cy="38970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0"/>
            <a:ext cx="6347714" cy="487680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Spelling investigations – explore the spelling being taught and apply it across different activities</a:t>
            </a:r>
          </a:p>
          <a:p>
            <a:r>
              <a:rPr lang="en-GB" dirty="0"/>
              <a:t>Spelling test – Thursday, to test application of a rule and the words</a:t>
            </a:r>
          </a:p>
          <a:p>
            <a:r>
              <a:rPr lang="en-GB" dirty="0">
                <a:latin typeface="Candara" panose="020E0502030303020204" pitchFamily="34" charset="0"/>
              </a:rPr>
              <a:t>Practice learning a few at a time and often. Don’t learn spellings night before test – often forgotten unless a child has a very good ability in retaining spellings – not many children can long term</a:t>
            </a:r>
          </a:p>
          <a:p>
            <a:r>
              <a:rPr lang="en-GB" dirty="0">
                <a:latin typeface="Candara" panose="020E0502030303020204" pitchFamily="34" charset="0"/>
              </a:rPr>
              <a:t>Additional tasks given on spelling homework</a:t>
            </a:r>
            <a:endParaRPr lang="en-GB" dirty="0"/>
          </a:p>
          <a:p>
            <a:r>
              <a:rPr lang="en-GB" dirty="0"/>
              <a:t>Weekly spellings</a:t>
            </a:r>
          </a:p>
          <a:p>
            <a:pPr lvl="1"/>
            <a:r>
              <a:rPr lang="en-GB" dirty="0"/>
              <a:t>5 – 10 words sent home weekly which focus on the spelling pattern we have been learning</a:t>
            </a:r>
          </a:p>
          <a:p>
            <a:r>
              <a:rPr lang="en-GB" dirty="0"/>
              <a:t>Statutory spelling words</a:t>
            </a:r>
          </a:p>
          <a:p>
            <a:pPr lvl="1"/>
            <a:r>
              <a:rPr lang="en-GB" dirty="0"/>
              <a:t>8 spellings sent home every 4 weeks – ticked off in the back of spelling books</a:t>
            </a:r>
          </a:p>
          <a:p>
            <a:pPr lvl="1"/>
            <a:r>
              <a:rPr lang="en-GB" dirty="0"/>
              <a:t>Repetitive learning helps to embed the spelling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25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0"/>
            <a:ext cx="6347714" cy="4441163"/>
          </a:xfrm>
        </p:spPr>
        <p:txBody>
          <a:bodyPr>
            <a:normAutofit fontScale="92500"/>
          </a:bodyPr>
          <a:lstStyle/>
          <a:p>
            <a:r>
              <a:rPr lang="en-GB" dirty="0"/>
              <a:t>In Class</a:t>
            </a:r>
          </a:p>
          <a:p>
            <a:pPr lvl="1"/>
            <a:r>
              <a:rPr lang="en-GB" dirty="0"/>
              <a:t>Daily guided reading sessions</a:t>
            </a:r>
          </a:p>
          <a:p>
            <a:pPr lvl="1"/>
            <a:r>
              <a:rPr lang="en-GB" dirty="0"/>
              <a:t>Reading 1:1 with an adult where necessary</a:t>
            </a:r>
          </a:p>
          <a:p>
            <a:pPr lvl="1"/>
            <a:r>
              <a:rPr lang="en-GB" dirty="0"/>
              <a:t>Wide range of reading activities to develop reading and comprehension skills</a:t>
            </a:r>
          </a:p>
          <a:p>
            <a:pPr lvl="1"/>
            <a:r>
              <a:rPr lang="en-GB" dirty="0"/>
              <a:t>Reading will be integrated into all subjects</a:t>
            </a:r>
          </a:p>
          <a:p>
            <a:pPr lvl="1"/>
            <a:r>
              <a:rPr lang="en-GB" dirty="0"/>
              <a:t>Range of books used in class</a:t>
            </a:r>
          </a:p>
          <a:p>
            <a:r>
              <a:rPr lang="en-GB" dirty="0"/>
              <a:t>At home</a:t>
            </a:r>
          </a:p>
          <a:p>
            <a:pPr lvl="1"/>
            <a:r>
              <a:rPr lang="en-GB" dirty="0"/>
              <a:t>Daily reading with and without and adult</a:t>
            </a:r>
          </a:p>
          <a:p>
            <a:pPr lvl="1"/>
            <a:r>
              <a:rPr lang="en-GB" dirty="0"/>
              <a:t>Read a wide range of books alongside school reading book</a:t>
            </a:r>
          </a:p>
          <a:p>
            <a:pPr lvl="1"/>
            <a:r>
              <a:rPr lang="en-GB" dirty="0"/>
              <a:t>Reading records to record when a child has read (both parents and child can write in these) – they will be checked daily</a:t>
            </a:r>
          </a:p>
          <a:p>
            <a:pPr lvl="1"/>
            <a:r>
              <a:rPr lang="en-GB" dirty="0"/>
              <a:t>Cross the reading bridge!!</a:t>
            </a:r>
          </a:p>
        </p:txBody>
      </p:sp>
    </p:spTree>
    <p:extLst>
      <p:ext uri="{BB962C8B-B14F-4D97-AF65-F5344CB8AC3E}">
        <p14:creationId xmlns:p14="http://schemas.microsoft.com/office/powerpoint/2010/main" val="1608290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ndara" panose="020E0502030303020204" pitchFamily="34" charset="0"/>
              </a:rPr>
              <a:t>Maths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47800"/>
            <a:ext cx="6347714" cy="5105400"/>
          </a:xfrm>
        </p:spPr>
        <p:txBody>
          <a:bodyPr>
            <a:norm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Following the year group’s NC</a:t>
            </a:r>
          </a:p>
          <a:p>
            <a:r>
              <a:rPr lang="en-GB" dirty="0">
                <a:latin typeface="Candara" panose="020E0502030303020204" pitchFamily="34" charset="0"/>
              </a:rPr>
              <a:t>Important aspects: </a:t>
            </a:r>
          </a:p>
          <a:p>
            <a:pPr lvl="1"/>
            <a:r>
              <a:rPr lang="en-GB" dirty="0">
                <a:latin typeface="Candara" panose="020E0502030303020204" pitchFamily="34" charset="0"/>
              </a:rPr>
              <a:t>Counting in multiples of 4, 8, 50, 100 (year 3) and 6, 7, 9, 25, 1000 (year 4)</a:t>
            </a:r>
          </a:p>
          <a:p>
            <a:pPr lvl="1"/>
            <a:r>
              <a:rPr lang="en-GB" dirty="0">
                <a:latin typeface="Candara" panose="020E0502030303020204" pitchFamily="34" charset="0"/>
              </a:rPr>
              <a:t>Understanding place value H T O (year 3)  Th H T O (year 4)</a:t>
            </a:r>
          </a:p>
          <a:p>
            <a:pPr lvl="1"/>
            <a:r>
              <a:rPr lang="en-GB" dirty="0">
                <a:latin typeface="Candara" panose="020E0502030303020204" pitchFamily="34" charset="0"/>
              </a:rPr>
              <a:t>Times tables – Year 3: 2, 5, 10, 3, 4 and 8 times tables                                                  Year 4: all times tables up to 12 x 12</a:t>
            </a:r>
          </a:p>
          <a:p>
            <a:pPr marL="457200" lvl="1" indent="0">
              <a:buNone/>
            </a:pPr>
            <a:r>
              <a:rPr lang="en-GB" dirty="0">
                <a:latin typeface="Candara" panose="020E0502030303020204" pitchFamily="34" charset="0"/>
              </a:rPr>
              <a:t>over-learn so they are really well embedded</a:t>
            </a:r>
          </a:p>
          <a:p>
            <a:r>
              <a:rPr lang="en-GB" dirty="0">
                <a:latin typeface="Candara" panose="020E0502030303020204" pitchFamily="34" charset="0"/>
              </a:rPr>
              <a:t>All concepts will be developed and embedded through using a concrete, visual and abstract approach</a:t>
            </a:r>
          </a:p>
          <a:p>
            <a:r>
              <a:rPr lang="en-GB" dirty="0">
                <a:latin typeface="Candara" panose="020E0502030303020204" pitchFamily="34" charset="0"/>
              </a:rPr>
              <a:t>Wide range of activities for the children to develop and embed concepts</a:t>
            </a:r>
            <a:endParaRPr lang="en-GB" dirty="0"/>
          </a:p>
          <a:p>
            <a:r>
              <a:rPr lang="en-GB" dirty="0">
                <a:latin typeface="Candara" panose="020E0502030303020204" pitchFamily="34" charset="0"/>
              </a:rPr>
              <a:t>Mental Maths will be practised throughout every day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ndara" panose="020E0502030303020204" pitchFamily="34" charset="0"/>
              </a:rPr>
              <a:t>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828800"/>
            <a:ext cx="6347714" cy="4212563"/>
          </a:xfrm>
        </p:spPr>
        <p:txBody>
          <a:bodyPr>
            <a:norm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Baseline children in reading, writing, maths, spelling and SPAG</a:t>
            </a:r>
          </a:p>
          <a:p>
            <a:r>
              <a:rPr lang="en-GB" dirty="0">
                <a:latin typeface="Candara" panose="020E0502030303020204" pitchFamily="34" charset="0"/>
              </a:rPr>
              <a:t>Use information to target teaching for individuals, groups, whole class against end of year expectations</a:t>
            </a:r>
          </a:p>
          <a:p>
            <a:r>
              <a:rPr lang="en-GB" dirty="0">
                <a:latin typeface="Candara" panose="020E0502030303020204" pitchFamily="34" charset="0"/>
              </a:rPr>
              <a:t>We track each child’s progress against end of year objectives</a:t>
            </a:r>
          </a:p>
          <a:p>
            <a:r>
              <a:rPr lang="en-GB" dirty="0">
                <a:latin typeface="Candara" panose="020E0502030303020204" pitchFamily="34" charset="0"/>
              </a:rPr>
              <a:t>Parent progress meetings across year: share how child is getting on in school, strengths and what need to focus on.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875" y="188913"/>
            <a:ext cx="8226425" cy="720725"/>
          </a:xfrm>
        </p:spPr>
        <p:txBody>
          <a:bodyPr rtlCol="0">
            <a:norm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n-GB" dirty="0">
                <a:latin typeface="Candara" panose="020E0502030303020204" pitchFamily="34" charset="0"/>
              </a:rPr>
              <a:t>Homework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908050"/>
            <a:ext cx="8226425" cy="6049963"/>
          </a:xfrm>
        </p:spPr>
        <p:txBody>
          <a:bodyPr rtlCol="0">
            <a:normAutofit fontScale="85000" lnSpcReduction="10000"/>
          </a:bodyPr>
          <a:lstStyle/>
          <a:p>
            <a:pPr marL="448056" indent="-384048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2600" dirty="0">
                <a:solidFill>
                  <a:srgbClr val="000000"/>
                </a:solidFill>
                <a:latin typeface="Candara" panose="020E0502030303020204" pitchFamily="34" charset="0"/>
              </a:rPr>
              <a:t>	</a:t>
            </a:r>
            <a:r>
              <a:rPr lang="en-GB" sz="2800" b="1" dirty="0">
                <a:solidFill>
                  <a:srgbClr val="000000"/>
                </a:solidFill>
                <a:latin typeface="Candara" panose="020E0502030303020204" pitchFamily="34" charset="0"/>
              </a:rPr>
              <a:t>Aims: to consolidate learning in class, practise skills or preparation for future learning e.g. research activity.</a:t>
            </a:r>
          </a:p>
          <a:p>
            <a:pPr marL="448056" indent="-384048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GB" sz="2600" u="sng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marL="448056" indent="-384048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2600" u="sng" dirty="0">
                <a:solidFill>
                  <a:srgbClr val="000000"/>
                </a:solidFill>
                <a:latin typeface="Candara" panose="020E0502030303020204" pitchFamily="34" charset="0"/>
              </a:rPr>
              <a:t>Literacy and Maths</a:t>
            </a:r>
          </a:p>
          <a:p>
            <a:pPr marL="448056" indent="-384048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2600" dirty="0">
                <a:solidFill>
                  <a:srgbClr val="000000"/>
                </a:solidFill>
                <a:latin typeface="Candara" panose="020E0502030303020204" pitchFamily="34" charset="0"/>
              </a:rPr>
              <a:t>	Monday (Maths activity) - Completed by Friday </a:t>
            </a:r>
          </a:p>
          <a:p>
            <a:pPr marL="448056" indent="-384048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GB" sz="2600" dirty="0">
                <a:solidFill>
                  <a:srgbClr val="000000"/>
                </a:solidFill>
                <a:latin typeface="Candara" panose="020E0502030303020204" pitchFamily="34" charset="0"/>
              </a:rPr>
              <a:t>	Thursday (usually Literacy based) – Completed by Tuesday</a:t>
            </a:r>
          </a:p>
          <a:p>
            <a:pPr marL="448056" indent="-384048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GB" sz="2600" u="sng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marL="448056" indent="-384048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2600" u="sng" dirty="0">
                <a:solidFill>
                  <a:srgbClr val="000000"/>
                </a:solidFill>
                <a:latin typeface="Candara" panose="020E0502030303020204" pitchFamily="34" charset="0"/>
              </a:rPr>
              <a:t>Times Tables</a:t>
            </a:r>
            <a:r>
              <a:rPr lang="en-GB" sz="2600" dirty="0">
                <a:solidFill>
                  <a:srgbClr val="000000"/>
                </a:solidFill>
                <a:latin typeface="Candara" panose="020E0502030303020204" pitchFamily="34" charset="0"/>
              </a:rPr>
              <a:t> -Test day Friday</a:t>
            </a:r>
          </a:p>
          <a:p>
            <a:pPr marL="745236" lvl="1" indent="-384048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2600" dirty="0">
                <a:solidFill>
                  <a:srgbClr val="000000"/>
                </a:solidFill>
                <a:latin typeface="Candara" panose="020E0502030303020204" pitchFamily="34" charset="0"/>
              </a:rPr>
              <a:t>To be practised at least 5 times throughout the week before the test.</a:t>
            </a:r>
            <a:endParaRPr lang="en-GB" sz="2600" u="sng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marL="448056" indent="-384048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GB" sz="2600" u="sng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marL="448056" indent="-384048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2600" u="sng" dirty="0">
                <a:solidFill>
                  <a:srgbClr val="000000"/>
                </a:solidFill>
                <a:latin typeface="Candara" panose="020E0502030303020204" pitchFamily="34" charset="0"/>
              </a:rPr>
              <a:t>Spellings</a:t>
            </a:r>
            <a:r>
              <a:rPr lang="en-GB" sz="2600" dirty="0">
                <a:solidFill>
                  <a:srgbClr val="000000"/>
                </a:solidFill>
                <a:latin typeface="Candara" panose="020E0502030303020204" pitchFamily="34" charset="0"/>
              </a:rPr>
              <a:t> -Test day Thursday</a:t>
            </a:r>
          </a:p>
          <a:p>
            <a:pPr marL="745236" lvl="1" indent="-384048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2600" dirty="0">
                <a:solidFill>
                  <a:srgbClr val="000000"/>
                </a:solidFill>
                <a:latin typeface="Candara" panose="020E0502030303020204" pitchFamily="34" charset="0"/>
              </a:rPr>
              <a:t>To be practised 5 times throughout the week before the test.	</a:t>
            </a:r>
          </a:p>
          <a:p>
            <a:pPr marL="745236" lvl="1" indent="-384048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sz="2600" dirty="0">
                <a:solidFill>
                  <a:srgbClr val="000000"/>
                </a:solidFill>
                <a:latin typeface="Candara" panose="020E0502030303020204" pitchFamily="34" charset="0"/>
              </a:rPr>
              <a:t>				</a:t>
            </a:r>
            <a:endParaRPr lang="en-GB" sz="2600" dirty="0">
              <a:solidFill>
                <a:srgbClr val="FFFF00"/>
              </a:solidFill>
              <a:latin typeface="Candara" panose="020E0502030303020204" pitchFamily="34" charset="0"/>
            </a:endParaRPr>
          </a:p>
          <a:p>
            <a:pPr marL="448056" indent="-384048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GB" dirty="0">
              <a:solidFill>
                <a:srgbClr val="FFFF00"/>
              </a:solidFill>
              <a:latin typeface="Comic Sans MS" pitchFamily="66" charset="0"/>
            </a:endParaRPr>
          </a:p>
          <a:p>
            <a:pPr marL="448056" indent="-384048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GB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654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ndara" panose="020E0502030303020204" pitchFamily="34" charset="0"/>
              </a:rPr>
              <a:t>Playtime and Lunchtime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6347714" cy="3880773"/>
          </a:xfrm>
        </p:spPr>
        <p:txBody>
          <a:bodyPr>
            <a:normAutofit fontScale="70000" lnSpcReduction="20000"/>
          </a:bodyPr>
          <a:lstStyle/>
          <a:p>
            <a:r>
              <a:rPr lang="en-GB" sz="2400" dirty="0">
                <a:latin typeface="Candara" panose="020E0502030303020204" pitchFamily="34" charset="0"/>
              </a:rPr>
              <a:t>Morning</a:t>
            </a:r>
          </a:p>
          <a:p>
            <a:pPr>
              <a:buNone/>
            </a:pPr>
            <a:r>
              <a:rPr lang="en-GB" sz="2400" dirty="0">
                <a:latin typeface="Candara" panose="020E0502030303020204" pitchFamily="34" charset="0"/>
              </a:rPr>
              <a:t>    </a:t>
            </a:r>
            <a:r>
              <a:rPr lang="en-GB" sz="2400" dirty="0" smtClean="0">
                <a:latin typeface="Candara" panose="020E0502030303020204" pitchFamily="34" charset="0"/>
              </a:rPr>
              <a:t>   snack </a:t>
            </a:r>
            <a:r>
              <a:rPr lang="en-GB" sz="2400" dirty="0">
                <a:latin typeface="Candara" panose="020E0502030303020204" pitchFamily="34" charset="0"/>
              </a:rPr>
              <a:t>– from kitchen</a:t>
            </a:r>
          </a:p>
          <a:p>
            <a:pPr>
              <a:buNone/>
            </a:pPr>
            <a:r>
              <a:rPr lang="en-GB" sz="2400" dirty="0">
                <a:latin typeface="Candara" panose="020E0502030303020204" pitchFamily="34" charset="0"/>
              </a:rPr>
              <a:t>    </a:t>
            </a:r>
            <a:r>
              <a:rPr lang="en-GB" sz="2400" dirty="0" smtClean="0">
                <a:latin typeface="Candara" panose="020E0502030303020204" pitchFamily="34" charset="0"/>
              </a:rPr>
              <a:t>   healthy </a:t>
            </a:r>
            <a:r>
              <a:rPr lang="en-GB" sz="2400" dirty="0">
                <a:latin typeface="Candara" panose="020E0502030303020204" pitchFamily="34" charset="0"/>
              </a:rPr>
              <a:t>snack </a:t>
            </a:r>
          </a:p>
          <a:p>
            <a:r>
              <a:rPr lang="en-GB" sz="2400" dirty="0">
                <a:latin typeface="Candara" panose="020E0502030303020204" pitchFamily="34" charset="0"/>
              </a:rPr>
              <a:t>Whole school out together – areas for different types of play, encourage activity</a:t>
            </a:r>
          </a:p>
          <a:p>
            <a:r>
              <a:rPr lang="en-GB" sz="2400" dirty="0">
                <a:latin typeface="Candara" panose="020E0502030303020204" pitchFamily="34" charset="0"/>
              </a:rPr>
              <a:t>Lunch time – whole school have 1 hr for lunch</a:t>
            </a:r>
          </a:p>
          <a:p>
            <a:pPr>
              <a:buNone/>
            </a:pPr>
            <a:r>
              <a:rPr lang="en-GB" sz="2400" dirty="0">
                <a:latin typeface="Candara" panose="020E0502030303020204" pitchFamily="34" charset="0"/>
              </a:rPr>
              <a:t>    </a:t>
            </a:r>
            <a:r>
              <a:rPr lang="en-GB" sz="2400" dirty="0" smtClean="0">
                <a:latin typeface="Candara" panose="020E0502030303020204" pitchFamily="34" charset="0"/>
              </a:rPr>
              <a:t>   All </a:t>
            </a:r>
            <a:r>
              <a:rPr lang="en-GB" sz="2400" dirty="0">
                <a:latin typeface="Candara" panose="020E0502030303020204" pitchFamily="34" charset="0"/>
              </a:rPr>
              <a:t>eat at same time</a:t>
            </a:r>
          </a:p>
          <a:p>
            <a:pPr>
              <a:buNone/>
            </a:pPr>
            <a:r>
              <a:rPr lang="en-GB" sz="2400" dirty="0">
                <a:latin typeface="Candara" panose="020E0502030303020204" pitchFamily="34" charset="0"/>
              </a:rPr>
              <a:t>   </a:t>
            </a:r>
            <a:r>
              <a:rPr lang="en-GB" sz="2400" dirty="0" smtClean="0">
                <a:latin typeface="Candara" panose="020E0502030303020204" pitchFamily="34" charset="0"/>
              </a:rPr>
              <a:t>    Staff </a:t>
            </a:r>
            <a:r>
              <a:rPr lang="en-GB" sz="2400" dirty="0">
                <a:latin typeface="Candara" panose="020E0502030303020204" pitchFamily="34" charset="0"/>
              </a:rPr>
              <a:t>settle </a:t>
            </a:r>
            <a:r>
              <a:rPr lang="en-GB" sz="2400" dirty="0" smtClean="0">
                <a:latin typeface="Candara" panose="020E0502030303020204" pitchFamily="34" charset="0"/>
              </a:rPr>
              <a:t>children</a:t>
            </a:r>
          </a:p>
          <a:p>
            <a:pPr>
              <a:buNone/>
            </a:pPr>
            <a:r>
              <a:rPr lang="en-GB" sz="2400" dirty="0">
                <a:latin typeface="Candara" panose="020E0502030303020204" pitchFamily="34" charset="0"/>
              </a:rPr>
              <a:t> </a:t>
            </a:r>
            <a:r>
              <a:rPr lang="en-GB" sz="2400" dirty="0" smtClean="0">
                <a:latin typeface="Candara" panose="020E0502030303020204" pitchFamily="34" charset="0"/>
              </a:rPr>
              <a:t>      KS2 – larger climbing equipment – rota for each year group</a:t>
            </a:r>
            <a:endParaRPr lang="en-GB" sz="2400" dirty="0">
              <a:latin typeface="Candara" panose="020E0502030303020204" pitchFamily="34" charset="0"/>
            </a:endParaRPr>
          </a:p>
          <a:p>
            <a:r>
              <a:rPr lang="en-GB" sz="2400" dirty="0">
                <a:latin typeface="Candara" panose="020E0502030303020204" pitchFamily="34" charset="0"/>
              </a:rPr>
              <a:t>Afternoon brain break is a short 5 mins break – fresh air, toilet and drink stop to fit in with the class learning.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ndara" panose="020E0502030303020204" pitchFamily="34" charset="0"/>
              </a:rPr>
              <a:t>Well being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6347714" cy="3880773"/>
          </a:xfrm>
        </p:spPr>
        <p:txBody>
          <a:bodyPr>
            <a:norm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We take well-being seriously</a:t>
            </a:r>
          </a:p>
          <a:p>
            <a:r>
              <a:rPr lang="en-GB" dirty="0">
                <a:latin typeface="Candara" panose="020E0502030303020204" pitchFamily="34" charset="0"/>
              </a:rPr>
              <a:t>Important that information is shared between home and school – Meet and greet/notes</a:t>
            </a:r>
          </a:p>
          <a:p>
            <a:r>
              <a:rPr lang="en-GB" dirty="0">
                <a:latin typeface="Candara" panose="020E0502030303020204" pitchFamily="34" charset="0"/>
              </a:rPr>
              <a:t>Family / pet bereavement, someone in hospital / unemployment, house move, parent split – ALL can impact on children even if not always obvious. Often children don’t want to upset the adult more by showing they are unhappy or worried.</a:t>
            </a:r>
          </a:p>
          <a:p>
            <a:r>
              <a:rPr lang="en-GB" dirty="0">
                <a:latin typeface="Candara" panose="020E0502030303020204" pitchFamily="34" charset="0"/>
              </a:rPr>
              <a:t>Children can worry about school, work, friendships etc.</a:t>
            </a:r>
          </a:p>
          <a:p>
            <a:r>
              <a:rPr lang="en-GB" dirty="0">
                <a:latin typeface="Candara" panose="020E0502030303020204" pitchFamily="34" charset="0"/>
              </a:rPr>
              <a:t>Worry Box in class – checked daily</a:t>
            </a:r>
          </a:p>
          <a:p>
            <a:r>
              <a:rPr lang="en-GB" dirty="0">
                <a:latin typeface="Candara" panose="020E0502030303020204" pitchFamily="34" charset="0"/>
              </a:rPr>
              <a:t>A happy child learns best!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Well-being lunches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71600"/>
            <a:ext cx="6347714" cy="5029200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en-GB" dirty="0">
                <a:latin typeface="Candara" panose="020E0502030303020204" pitchFamily="34" charset="0"/>
              </a:rPr>
              <a:t>What do we want to achieve:</a:t>
            </a:r>
          </a:p>
          <a:p>
            <a:pPr lvl="0"/>
            <a:r>
              <a:rPr lang="en-GB" dirty="0">
                <a:latin typeface="Candara" panose="020E0502030303020204" pitchFamily="34" charset="0"/>
              </a:rPr>
              <a:t>Let every child know they matter</a:t>
            </a:r>
          </a:p>
          <a:p>
            <a:pPr lvl="0"/>
            <a:r>
              <a:rPr lang="en-GB" dirty="0">
                <a:latin typeface="Candara" panose="020E0502030303020204" pitchFamily="34" charset="0"/>
              </a:rPr>
              <a:t>Give every child a voice</a:t>
            </a:r>
          </a:p>
          <a:p>
            <a:pPr lvl="0"/>
            <a:r>
              <a:rPr lang="en-GB" dirty="0">
                <a:latin typeface="Candara" panose="020E0502030303020204" pitchFamily="34" charset="0"/>
              </a:rPr>
              <a:t>Encourage self-belief and for each child to know that they have someone who believes in them</a:t>
            </a:r>
          </a:p>
          <a:p>
            <a:pPr lvl="0"/>
            <a:r>
              <a:rPr lang="en-GB" dirty="0">
                <a:latin typeface="Candara" panose="020E0502030303020204" pitchFamily="34" charset="0"/>
              </a:rPr>
              <a:t>Build each child’s confidence to use their voice and share their problems</a:t>
            </a:r>
          </a:p>
          <a:p>
            <a:pPr lvl="0"/>
            <a:r>
              <a:rPr lang="en-GB" dirty="0">
                <a:latin typeface="Candara" panose="020E0502030303020204" pitchFamily="34" charset="0"/>
              </a:rPr>
              <a:t>Give each child someone who will listen to them (other than their teacher/teaching assistant)</a:t>
            </a:r>
          </a:p>
          <a:p>
            <a:pPr lvl="0"/>
            <a:r>
              <a:rPr lang="en-GB" dirty="0">
                <a:latin typeface="Candara" panose="020E0502030303020204" pitchFamily="34" charset="0"/>
              </a:rPr>
              <a:t>Make each child feel safe</a:t>
            </a:r>
          </a:p>
          <a:p>
            <a:pPr lvl="0"/>
            <a:r>
              <a:rPr lang="en-GB" dirty="0">
                <a:latin typeface="Candara" panose="020E0502030303020204" pitchFamily="34" charset="0"/>
              </a:rPr>
              <a:t>Ensure each child enjoys the time they share together and have fun</a:t>
            </a:r>
          </a:p>
          <a:p>
            <a:pPr lvl="0"/>
            <a:r>
              <a:rPr lang="en-GB" dirty="0">
                <a:latin typeface="Candara" panose="020E0502030303020204" pitchFamily="34" charset="0"/>
              </a:rPr>
              <a:t>Provide the children with strategies to ‘cope’ with difficulties</a:t>
            </a:r>
          </a:p>
          <a:p>
            <a:pPr lvl="0"/>
            <a:r>
              <a:rPr lang="en-GB" dirty="0">
                <a:latin typeface="Candara" panose="020E0502030303020204" pitchFamily="34" charset="0"/>
              </a:rPr>
              <a:t>Each child is well-known to adult beyond the classroom</a:t>
            </a:r>
          </a:p>
          <a:p>
            <a:pPr lvl="0"/>
            <a:r>
              <a:rPr lang="en-GB" dirty="0">
                <a:latin typeface="Candara" panose="020E0502030303020204" pitchFamily="34" charset="0"/>
              </a:rPr>
              <a:t>Build each child’s friendship groups across the school.</a:t>
            </a:r>
          </a:p>
          <a:p>
            <a:pPr lvl="0"/>
            <a:r>
              <a:rPr lang="en-GB" dirty="0">
                <a:latin typeface="Candara" panose="020E0502030303020204" pitchFamily="34" charset="0"/>
              </a:rPr>
              <a:t>Meet for lunch in a group of 8/9 to have lunch with another adult who will be their ‘mentor’</a:t>
            </a:r>
          </a:p>
          <a:p>
            <a:pPr lvl="0"/>
            <a:r>
              <a:rPr lang="en-GB" dirty="0">
                <a:latin typeface="Candara" panose="020E0502030303020204" pitchFamily="34" charset="0"/>
              </a:rPr>
              <a:t>Autumn term theme – emotions and feelings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ndara" panose="020E0502030303020204" pitchFamily="34" charset="0"/>
              </a:rPr>
              <a:t>Home time arrangements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6347714" cy="3880773"/>
          </a:xfrm>
        </p:spPr>
        <p:txBody>
          <a:bodyPr/>
          <a:lstStyle/>
          <a:p>
            <a:r>
              <a:rPr lang="en-GB" sz="2400" dirty="0">
                <a:latin typeface="Candara" panose="020E0502030303020204" pitchFamily="34" charset="0"/>
              </a:rPr>
              <a:t>Keeping your child safe</a:t>
            </a:r>
          </a:p>
          <a:p>
            <a:r>
              <a:rPr lang="en-GB" sz="2400" dirty="0">
                <a:latin typeface="Candara" panose="020E0502030303020204" pitchFamily="34" charset="0"/>
              </a:rPr>
              <a:t>Must let school know if usual arrangements have changed and a different adult is picking your child up </a:t>
            </a:r>
          </a:p>
          <a:p>
            <a:r>
              <a:rPr lang="en-GB" sz="2400" dirty="0">
                <a:latin typeface="Candara" panose="020E0502030303020204" pitchFamily="34" charset="0"/>
              </a:rPr>
              <a:t>If you know you could be late and if it is possible ring to let us know</a:t>
            </a:r>
          </a:p>
          <a:p>
            <a:r>
              <a:rPr lang="en-GB" sz="2400" dirty="0">
                <a:latin typeface="Candara" panose="020E0502030303020204" pitchFamily="34" charset="0"/>
              </a:rPr>
              <a:t>We can’t just let a child go!</a:t>
            </a:r>
          </a:p>
          <a:p>
            <a:pPr marL="0" indent="0">
              <a:buNone/>
            </a:pPr>
            <a:endParaRPr lang="en-GB" dirty="0">
              <a:latin typeface="Candara" panose="020E0502030303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ndara" panose="020E0502030303020204" pitchFamily="34" charset="0"/>
              </a:rPr>
              <a:t>Parent partnership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6347714" cy="3880773"/>
          </a:xfrm>
        </p:spPr>
        <p:txBody>
          <a:bodyPr/>
          <a:lstStyle/>
          <a:p>
            <a:r>
              <a:rPr lang="en-GB" sz="2400" dirty="0">
                <a:latin typeface="Candara" panose="020E0502030303020204" pitchFamily="34" charset="0"/>
              </a:rPr>
              <a:t>Teacher – child – parent</a:t>
            </a:r>
          </a:p>
          <a:p>
            <a:r>
              <a:rPr lang="en-GB" sz="2400" dirty="0">
                <a:latin typeface="Candara" panose="020E0502030303020204" pitchFamily="34" charset="0"/>
              </a:rPr>
              <a:t>Good parent partnership offers the best outcomes for the child</a:t>
            </a:r>
          </a:p>
          <a:p>
            <a:r>
              <a:rPr lang="en-GB" sz="2400" dirty="0">
                <a:latin typeface="Candara" panose="020E0502030303020204" pitchFamily="34" charset="0"/>
              </a:rPr>
              <a:t>Working together</a:t>
            </a:r>
          </a:p>
          <a:p>
            <a:r>
              <a:rPr lang="en-GB" sz="2400" dirty="0">
                <a:latin typeface="Candara" panose="020E0502030303020204" pitchFamily="34" charset="0"/>
              </a:rPr>
              <a:t>Supporting the learning process at home and in school</a:t>
            </a:r>
          </a:p>
          <a:p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ndara" panose="020E0502030303020204" pitchFamily="34" charset="0"/>
              </a:rPr>
              <a:t>Being ready for the school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800" dirty="0">
                <a:latin typeface="Candara" panose="020E0502030303020204" pitchFamily="34" charset="0"/>
              </a:rPr>
              <a:t>School uniform </a:t>
            </a:r>
          </a:p>
          <a:p>
            <a:r>
              <a:rPr lang="en-GB" sz="2800" dirty="0">
                <a:latin typeface="Candara" panose="020E0502030303020204" pitchFamily="34" charset="0"/>
              </a:rPr>
              <a:t>Encourage independence / self organisation skills</a:t>
            </a:r>
          </a:p>
          <a:p>
            <a:r>
              <a:rPr lang="en-GB" sz="2800" dirty="0">
                <a:latin typeface="Candara" panose="020E0502030303020204" pitchFamily="34" charset="0"/>
              </a:rPr>
              <a:t>Daily - Reading book and reading record</a:t>
            </a:r>
          </a:p>
          <a:p>
            <a:r>
              <a:rPr lang="en-GB" sz="2800" dirty="0">
                <a:latin typeface="Candara" panose="020E0502030303020204" pitchFamily="34" charset="0"/>
              </a:rPr>
              <a:t>PE kits – Base timetables for sport</a:t>
            </a:r>
          </a:p>
          <a:p>
            <a:r>
              <a:rPr lang="en-GB" sz="2800" dirty="0">
                <a:latin typeface="Candara" panose="020E0502030303020204" pitchFamily="34" charset="0"/>
              </a:rPr>
              <a:t>Water bottle – named (Only water please)</a:t>
            </a:r>
          </a:p>
          <a:p>
            <a:r>
              <a:rPr lang="en-GB" sz="2800" dirty="0">
                <a:latin typeface="Candara" panose="020E0502030303020204" pitchFamily="34" charset="0"/>
              </a:rPr>
              <a:t>Homework in on day requested and why important</a:t>
            </a:r>
          </a:p>
          <a:p>
            <a:r>
              <a:rPr lang="en-GB" sz="2800" dirty="0">
                <a:latin typeface="Candara" panose="020E0502030303020204" pitchFamily="34" charset="0"/>
              </a:rPr>
              <a:t>Letters/monies – ALL COME TO CLASS TEACHER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ndara" panose="020E0502030303020204" pitchFamily="34" charset="0"/>
              </a:rPr>
              <a:t>Any concerns…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6347714" cy="3880773"/>
          </a:xfrm>
        </p:spPr>
        <p:txBody>
          <a:bodyPr>
            <a:norm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Come and share</a:t>
            </a:r>
          </a:p>
          <a:p>
            <a:endParaRPr lang="en-GB" dirty="0">
              <a:latin typeface="Candara" panose="020E0502030303020204" pitchFamily="34" charset="0"/>
            </a:endParaRPr>
          </a:p>
          <a:p>
            <a:pPr>
              <a:buNone/>
            </a:pPr>
            <a:r>
              <a:rPr lang="en-GB" dirty="0">
                <a:latin typeface="Candara" panose="020E0502030303020204" pitchFamily="34" charset="0"/>
              </a:rPr>
              <a:t>How:</a:t>
            </a:r>
          </a:p>
          <a:p>
            <a:r>
              <a:rPr lang="en-GB" dirty="0">
                <a:latin typeface="Candara" panose="020E0502030303020204" pitchFamily="34" charset="0"/>
              </a:rPr>
              <a:t>Meet and Greet</a:t>
            </a:r>
          </a:p>
          <a:p>
            <a:r>
              <a:rPr lang="en-GB" dirty="0">
                <a:latin typeface="Candara" panose="020E0502030303020204" pitchFamily="34" charset="0"/>
              </a:rPr>
              <a:t>Note/letter to teacher</a:t>
            </a:r>
          </a:p>
          <a:p>
            <a:r>
              <a:rPr lang="en-GB" dirty="0">
                <a:latin typeface="Candara" panose="020E0502030303020204" pitchFamily="34" charset="0"/>
              </a:rPr>
              <a:t>Make an appointment for a mutually convenient time</a:t>
            </a:r>
          </a:p>
          <a:p>
            <a:r>
              <a:rPr lang="en-GB" dirty="0">
                <a:latin typeface="Candara" panose="020E0502030303020204" pitchFamily="34" charset="0"/>
              </a:rPr>
              <a:t>Phone call if can’t get into school (arrange time with Debbie when both teacher and self are free)</a:t>
            </a:r>
          </a:p>
          <a:p>
            <a:r>
              <a:rPr lang="en-GB" dirty="0">
                <a:latin typeface="Candara" panose="020E0502030303020204" pitchFamily="34" charset="0"/>
              </a:rPr>
              <a:t>Appointments to see Mrs </a:t>
            </a:r>
            <a:r>
              <a:rPr lang="en-GB" dirty="0" err="1">
                <a:latin typeface="Candara" panose="020E0502030303020204" pitchFamily="34" charset="0"/>
              </a:rPr>
              <a:t>Cador</a:t>
            </a:r>
            <a:endParaRPr lang="en-GB" dirty="0">
              <a:latin typeface="Candara" panose="020E0502030303020204" pitchFamily="34" charset="0"/>
            </a:endParaRP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>
                <a:latin typeface="Candara" panose="020E0502030303020204" pitchFamily="34" charset="0"/>
              </a:rPr>
              <a:t/>
            </a:r>
            <a:br>
              <a:rPr lang="en-GB" dirty="0">
                <a:latin typeface="Candara" panose="020E0502030303020204" pitchFamily="34" charset="0"/>
              </a:rPr>
            </a:br>
            <a:r>
              <a:rPr lang="en-GB" dirty="0">
                <a:latin typeface="Candara" panose="020E0502030303020204" pitchFamily="34" charset="0"/>
              </a:rPr>
              <a:t/>
            </a:r>
            <a:br>
              <a:rPr lang="en-GB" dirty="0">
                <a:latin typeface="Candara" panose="020E0502030303020204" pitchFamily="34" charset="0"/>
              </a:rPr>
            </a:br>
            <a:r>
              <a:rPr lang="en-GB" dirty="0">
                <a:latin typeface="Candara" panose="020E0502030303020204" pitchFamily="34" charset="0"/>
              </a:rPr>
              <a:t/>
            </a:r>
            <a:br>
              <a:rPr lang="en-GB" dirty="0">
                <a:latin typeface="Candara" panose="020E0502030303020204" pitchFamily="34" charset="0"/>
              </a:rPr>
            </a:br>
            <a:r>
              <a:rPr lang="en-GB" dirty="0">
                <a:latin typeface="Candara" panose="020E0502030303020204" pitchFamily="34" charset="0"/>
              </a:rPr>
              <a:t>Thank you!</a:t>
            </a:r>
            <a:br>
              <a:rPr lang="en-GB" dirty="0">
                <a:latin typeface="Candara" panose="020E0502030303020204" pitchFamily="34" charset="0"/>
              </a:rPr>
            </a:br>
            <a:r>
              <a:rPr lang="en-GB" dirty="0">
                <a:latin typeface="Candara" panose="020E0502030303020204" pitchFamily="34" charset="0"/>
              </a:rPr>
              <a:t/>
            </a:r>
            <a:br>
              <a:rPr lang="en-GB" dirty="0">
                <a:latin typeface="Candara" panose="020E0502030303020204" pitchFamily="34" charset="0"/>
              </a:rPr>
            </a:br>
            <a:r>
              <a:rPr lang="en-GB" dirty="0">
                <a:latin typeface="Candara" panose="020E0502030303020204" pitchFamily="34" charset="0"/>
              </a:rPr>
              <a:t/>
            </a:r>
            <a:br>
              <a:rPr lang="en-GB" dirty="0">
                <a:latin typeface="Candara" panose="020E0502030303020204" pitchFamily="34" charset="0"/>
              </a:rPr>
            </a:br>
            <a:r>
              <a:rPr lang="en-GB" dirty="0">
                <a:latin typeface="Candara" panose="020E0502030303020204" pitchFamily="34" charset="0"/>
              </a:rPr>
              <a:t>Any </a:t>
            </a:r>
            <a:r>
              <a:rPr lang="en-GB" dirty="0" smtClean="0">
                <a:latin typeface="Candara" panose="020E0502030303020204" pitchFamily="34" charset="0"/>
              </a:rPr>
              <a:t>questions?</a:t>
            </a:r>
            <a:endParaRPr lang="en-GB" dirty="0">
              <a:latin typeface="Candara" panose="020E0502030303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04813"/>
            <a:ext cx="7935913" cy="1095375"/>
          </a:xfrm>
        </p:spPr>
        <p:txBody>
          <a:bodyPr rtlCol="0">
            <a:norm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n-GB" b="1" dirty="0">
                <a:latin typeface="Candara" panose="020E0502030303020204" pitchFamily="34" charset="0"/>
              </a:rPr>
              <a:t>Uniform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484313"/>
            <a:ext cx="7543800" cy="4392612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GB" altLang="en-US" sz="3200" dirty="0">
                <a:solidFill>
                  <a:srgbClr val="000000"/>
                </a:solidFill>
                <a:latin typeface="Candara" panose="020E0502030303020204" pitchFamily="34" charset="0"/>
              </a:rPr>
              <a:t>Label everything please! …including coats, shoes and especially PE kit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GB" altLang="en-US" sz="320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GB" altLang="en-US" sz="3200" dirty="0">
                <a:solidFill>
                  <a:srgbClr val="000000"/>
                </a:solidFill>
                <a:latin typeface="Candara" panose="020E0502030303020204" pitchFamily="34" charset="0"/>
              </a:rPr>
              <a:t>Red jumper/cardigan in school every day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GB" altLang="en-US" sz="320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GB" altLang="en-US" sz="3200" dirty="0">
                <a:solidFill>
                  <a:srgbClr val="000000"/>
                </a:solidFill>
                <a:latin typeface="Candara" panose="020E0502030303020204" pitchFamily="34" charset="0"/>
              </a:rPr>
              <a:t>No jewellery or nail varnish.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GB" altLang="en-US" sz="320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GB" altLang="en-US" sz="3200" dirty="0">
                <a:solidFill>
                  <a:srgbClr val="000000"/>
                </a:solidFill>
                <a:latin typeface="Candara" panose="020E0502030303020204" pitchFamily="34" charset="0"/>
              </a:rPr>
              <a:t>Watches and stud earrings are acceptable (need to be removed during PE)</a:t>
            </a:r>
          </a:p>
        </p:txBody>
      </p:sp>
    </p:spTree>
    <p:extLst>
      <p:ext uri="{BB962C8B-B14F-4D97-AF65-F5344CB8AC3E}">
        <p14:creationId xmlns:p14="http://schemas.microsoft.com/office/powerpoint/2010/main" val="1874723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3375"/>
            <a:ext cx="7862888" cy="942975"/>
          </a:xfrm>
        </p:spPr>
        <p:txBody>
          <a:bodyPr rtlCol="0">
            <a:norm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n-GB" b="1" dirty="0">
                <a:latin typeface="Candara" panose="020E0502030303020204" pitchFamily="34" charset="0"/>
              </a:rPr>
              <a:t>PE kit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557338"/>
            <a:ext cx="7543800" cy="4244975"/>
          </a:xfrm>
        </p:spPr>
        <p:txBody>
          <a:bodyPr rtlCol="0">
            <a:normAutofit fontScale="92500"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GB" altLang="en-US" sz="2800" dirty="0">
                <a:solidFill>
                  <a:srgbClr val="000000"/>
                </a:solidFill>
                <a:latin typeface="Candara" panose="020E0502030303020204" pitchFamily="34" charset="0"/>
              </a:rPr>
              <a:t>PE is on Tuesday and Thursday this term</a:t>
            </a:r>
            <a:r>
              <a:rPr lang="en-GB" altLang="en-US" sz="2800" dirty="0" smtClean="0">
                <a:solidFill>
                  <a:srgbClr val="000000"/>
                </a:solidFill>
                <a:latin typeface="Candara" panose="020E0502030303020204" pitchFamily="34" charset="0"/>
              </a:rPr>
              <a:t>, one session being led by Mr Booth (</a:t>
            </a:r>
            <a:r>
              <a:rPr lang="en-GB" altLang="en-US" sz="2800" dirty="0" err="1" smtClean="0">
                <a:solidFill>
                  <a:srgbClr val="000000"/>
                </a:solidFill>
                <a:latin typeface="Candara" panose="020E0502030303020204" pitchFamily="34" charset="0"/>
              </a:rPr>
              <a:t>Sportscape</a:t>
            </a:r>
            <a:r>
              <a:rPr lang="en-GB" altLang="en-US" sz="2800" dirty="0" smtClean="0">
                <a:solidFill>
                  <a:srgbClr val="000000"/>
                </a:solidFill>
                <a:latin typeface="Candara" panose="020E0502030303020204" pitchFamily="34" charset="0"/>
              </a:rPr>
              <a:t>). </a:t>
            </a:r>
            <a:r>
              <a:rPr lang="en-GB" altLang="en-US" sz="2800" smtClean="0">
                <a:solidFill>
                  <a:srgbClr val="000000"/>
                </a:solidFill>
                <a:latin typeface="Candara" panose="020E0502030303020204" pitchFamily="34" charset="0"/>
              </a:rPr>
              <a:t>We </a:t>
            </a:r>
            <a:r>
              <a:rPr lang="en-GB" altLang="en-US" sz="2800" dirty="0">
                <a:solidFill>
                  <a:srgbClr val="000000"/>
                </a:solidFill>
                <a:latin typeface="Candara" panose="020E0502030303020204" pitchFamily="34" charset="0"/>
              </a:rPr>
              <a:t>may have additional lessons linked to our learning journey throughout the week so please ensure PE kits are in school everyday.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en-GB" altLang="en-US" sz="2800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GB" altLang="en-US" sz="2800" b="1" dirty="0">
                <a:solidFill>
                  <a:srgbClr val="000000"/>
                </a:solidFill>
                <a:latin typeface="Candara" panose="020E0502030303020204" pitchFamily="34" charset="0"/>
              </a:rPr>
              <a:t>Indoor</a:t>
            </a:r>
            <a:r>
              <a:rPr lang="en-GB" altLang="en-US" sz="2800" dirty="0">
                <a:solidFill>
                  <a:srgbClr val="000000"/>
                </a:solidFill>
                <a:latin typeface="Candara" panose="020E0502030303020204" pitchFamily="34" charset="0"/>
              </a:rPr>
              <a:t> PE kit 		</a:t>
            </a:r>
          </a:p>
          <a:p>
            <a:pPr marL="274320" indent="-274320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GB" altLang="en-US" sz="2800" dirty="0">
                <a:solidFill>
                  <a:srgbClr val="000000"/>
                </a:solidFill>
                <a:latin typeface="Candara" panose="020E0502030303020204" pitchFamily="34" charset="0"/>
              </a:rPr>
              <a:t>Red t-shirt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GB" altLang="en-US" sz="2800" dirty="0">
                <a:solidFill>
                  <a:srgbClr val="000000"/>
                </a:solidFill>
                <a:latin typeface="Candara" panose="020E0502030303020204" pitchFamily="34" charset="0"/>
              </a:rPr>
              <a:t>Black shorts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GB" altLang="en-US" sz="2800" dirty="0">
                <a:solidFill>
                  <a:srgbClr val="000000"/>
                </a:solidFill>
                <a:latin typeface="Candara" panose="020E0502030303020204" pitchFamily="34" charset="0"/>
              </a:rPr>
              <a:t>Trainers/pumps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43438" y="3632200"/>
            <a:ext cx="3600450" cy="3108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sz="2800" b="1" dirty="0">
                <a:latin typeface="Candara" panose="020E0502030303020204" pitchFamily="34" charset="0"/>
              </a:rPr>
              <a:t>Outdoor </a:t>
            </a:r>
            <a:r>
              <a:rPr lang="en-GB" sz="2800" dirty="0">
                <a:latin typeface="Candara" panose="020E0502030303020204" pitchFamily="34" charset="0"/>
              </a:rPr>
              <a:t>PE kit</a:t>
            </a:r>
          </a:p>
          <a:p>
            <a:pPr marL="457200" indent="-457200" eaLnBrk="1" hangingPunct="1"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latin typeface="Candara" panose="020E0502030303020204" pitchFamily="34" charset="0"/>
              </a:rPr>
              <a:t>Red t-shirt</a:t>
            </a:r>
          </a:p>
          <a:p>
            <a:pPr marL="457200" indent="-457200" eaLnBrk="1" hangingPunct="1"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latin typeface="Candara" panose="020E0502030303020204" pitchFamily="34" charset="0"/>
              </a:rPr>
              <a:t>Dark sweatshirt</a:t>
            </a:r>
          </a:p>
          <a:p>
            <a:pPr marL="457200" indent="-457200" eaLnBrk="1" hangingPunct="1"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latin typeface="Candara" panose="020E0502030303020204" pitchFamily="34" charset="0"/>
              </a:rPr>
              <a:t>Dark jogging bottoms</a:t>
            </a:r>
          </a:p>
          <a:p>
            <a:pPr marL="457200" indent="-457200" eaLnBrk="1" hangingPunct="1"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latin typeface="Candara" panose="020E0502030303020204" pitchFamily="34" charset="0"/>
              </a:rPr>
              <a:t>Trainers (with a good grip)</a:t>
            </a:r>
          </a:p>
        </p:txBody>
      </p:sp>
    </p:spTree>
    <p:extLst>
      <p:ext uri="{BB962C8B-B14F-4D97-AF65-F5344CB8AC3E}">
        <p14:creationId xmlns:p14="http://schemas.microsoft.com/office/powerpoint/2010/main" val="4086508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>
            <a:extLst>
              <a:ext uri="{FF2B5EF4-FFF2-40B4-BE49-F238E27FC236}">
                <a16:creationId xmlns:a16="http://schemas.microsoft.com/office/drawing/2014/main" xmlns="" id="{C8827FA7-02DB-4C4E-A80E-1E6A15FEB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57200" y="181684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65ADA64E-8355-4D80-89B6-72E6E9D72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4FE1F00-CDDE-4F6E-8F83-94C4CFCD15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167" t="21838" r="7500" b="11462"/>
          <a:stretch/>
        </p:blipFill>
        <p:spPr>
          <a:xfrm>
            <a:off x="-8466" y="1325880"/>
            <a:ext cx="9076266" cy="408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500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ndara" panose="020E0502030303020204" pitchFamily="34" charset="0"/>
              </a:rPr>
              <a:t>Meet and Greet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6347714" cy="3880773"/>
          </a:xfrm>
        </p:spPr>
        <p:txBody>
          <a:bodyPr/>
          <a:lstStyle/>
          <a:p>
            <a:r>
              <a:rPr lang="en-GB" sz="2400" dirty="0">
                <a:latin typeface="Candara" panose="020E0502030303020204" pitchFamily="34" charset="0"/>
              </a:rPr>
              <a:t>Prompt start to the day for all (8:45)</a:t>
            </a:r>
          </a:p>
          <a:p>
            <a:r>
              <a:rPr lang="en-GB" sz="2400" dirty="0">
                <a:latin typeface="Candara" panose="020E0502030303020204" pitchFamily="34" charset="0"/>
              </a:rPr>
              <a:t>Any relevant information /concerns shared sooner rather than later (if not dropping off – call school or send in note with child)</a:t>
            </a:r>
          </a:p>
          <a:p>
            <a:r>
              <a:rPr lang="en-GB" sz="2400" dirty="0">
                <a:latin typeface="Candara" panose="020E0502030303020204" pitchFamily="34" charset="0"/>
              </a:rPr>
              <a:t>Activities set up in class to engage children in learning </a:t>
            </a:r>
          </a:p>
          <a:p>
            <a:r>
              <a:rPr lang="en-GB" sz="2400" dirty="0">
                <a:latin typeface="Candara" panose="020E0502030303020204" pitchFamily="34" charset="0"/>
              </a:rPr>
              <a:t>Supervision – TA in class to meet the children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ndara" panose="020E0502030303020204" pitchFamily="34" charset="0"/>
              </a:rPr>
              <a:t>Punctuality and attendance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6347714" cy="3880773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Candara" panose="020E0502030303020204" pitchFamily="34" charset="0"/>
              </a:rPr>
              <a:t>Being on time – life skill, settle in with everyone, don’t have a sense of not knowing what is going on</a:t>
            </a:r>
          </a:p>
          <a:p>
            <a:r>
              <a:rPr lang="en-GB" sz="2400" dirty="0">
                <a:latin typeface="Candara" panose="020E0502030303020204" pitchFamily="34" charset="0"/>
              </a:rPr>
              <a:t>Very important to be in school as much as possible</a:t>
            </a:r>
          </a:p>
          <a:p>
            <a:r>
              <a:rPr lang="en-GB" sz="2400" dirty="0">
                <a:latin typeface="Candara" panose="020E0502030303020204" pitchFamily="34" charset="0"/>
              </a:rPr>
              <a:t>Miss learning and next steps, builds insecurity, gaps in knowledge, skills and understanding which in turn effects confidence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ndara" panose="020E0502030303020204" pitchFamily="34" charset="0"/>
              </a:rPr>
              <a:t>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295400"/>
            <a:ext cx="6347714" cy="4745963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latin typeface="Candara" panose="020E0502030303020204" pitchFamily="34" charset="0"/>
              </a:rPr>
              <a:t>Planned around the class text where possible</a:t>
            </a:r>
          </a:p>
          <a:p>
            <a:r>
              <a:rPr lang="en-GB" dirty="0">
                <a:latin typeface="Candara" panose="020E0502030303020204" pitchFamily="34" charset="0"/>
              </a:rPr>
              <a:t>Holistic plans </a:t>
            </a:r>
          </a:p>
          <a:p>
            <a:r>
              <a:rPr lang="en-GB" dirty="0">
                <a:latin typeface="Candara" panose="020E0502030303020204" pitchFamily="34" charset="0"/>
              </a:rPr>
              <a:t>Whole school theme : Time Travellers</a:t>
            </a:r>
          </a:p>
          <a:p>
            <a:pPr>
              <a:buNone/>
            </a:pPr>
            <a:r>
              <a:rPr lang="en-GB" dirty="0">
                <a:latin typeface="Candara" panose="020E0502030303020204" pitchFamily="34" charset="0"/>
              </a:rPr>
              <a:t>      Year 3/4 theme – Romans Empire and its impact on Britain, using Escape from Rome, The Sandal and The Story of Romulus and Remus</a:t>
            </a:r>
          </a:p>
          <a:p>
            <a:pPr lvl="2"/>
            <a:r>
              <a:rPr lang="en-GB" dirty="0">
                <a:latin typeface="Candara" panose="020E0502030303020204" pitchFamily="34" charset="0"/>
              </a:rPr>
              <a:t>Invasion and Conquest of Britain – Caesar and Claudius</a:t>
            </a:r>
          </a:p>
          <a:p>
            <a:pPr lvl="2"/>
            <a:r>
              <a:rPr lang="en-GB" dirty="0">
                <a:latin typeface="Candara" panose="020E0502030303020204" pitchFamily="34" charset="0"/>
              </a:rPr>
              <a:t>Roman Empire by AD42 </a:t>
            </a:r>
          </a:p>
          <a:p>
            <a:pPr lvl="2"/>
            <a:r>
              <a:rPr lang="en-GB" dirty="0">
                <a:latin typeface="Candara" panose="020E0502030303020204" pitchFamily="34" charset="0"/>
              </a:rPr>
              <a:t>The power of the Roman Army</a:t>
            </a:r>
          </a:p>
          <a:p>
            <a:pPr lvl="2"/>
            <a:r>
              <a:rPr lang="en-GB" dirty="0">
                <a:latin typeface="Candara" panose="020E0502030303020204" pitchFamily="34" charset="0"/>
              </a:rPr>
              <a:t>‘Romanisation’ of Britain</a:t>
            </a:r>
          </a:p>
          <a:p>
            <a:pPr lvl="2"/>
            <a:r>
              <a:rPr lang="en-GB" dirty="0">
                <a:latin typeface="Candara" panose="020E0502030303020204" pitchFamily="34" charset="0"/>
              </a:rPr>
              <a:t>Italy – a study of a European Country</a:t>
            </a:r>
          </a:p>
          <a:p>
            <a:r>
              <a:rPr lang="en-GB" dirty="0">
                <a:latin typeface="Candara" panose="020E0502030303020204" pitchFamily="34" charset="0"/>
              </a:rPr>
              <a:t>PE – 2 hours a week </a:t>
            </a:r>
          </a:p>
          <a:p>
            <a:r>
              <a:rPr lang="en-GB" dirty="0">
                <a:latin typeface="Candara" panose="020E0502030303020204" pitchFamily="34" charset="0"/>
              </a:rPr>
              <a:t>French remains on a Friday with Madame Sharpe</a:t>
            </a:r>
          </a:p>
          <a:p>
            <a:r>
              <a:rPr lang="en-GB" dirty="0">
                <a:latin typeface="Candara" panose="020E0502030303020204" pitchFamily="34" charset="0"/>
              </a:rPr>
              <a:t>RE will be taught by Mrs Clarke on Thursday afternoon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ndara" panose="020E0502030303020204" pitchFamily="34" charset="0"/>
              </a:rPr>
              <a:t>Literacy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47800"/>
            <a:ext cx="6347714" cy="5029200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latin typeface="Candara" panose="020E0502030303020204" pitchFamily="34" charset="0"/>
              </a:rPr>
              <a:t>Following the National Curriculum for year 3 and 4</a:t>
            </a:r>
          </a:p>
          <a:p>
            <a:r>
              <a:rPr lang="en-GB" dirty="0">
                <a:latin typeface="Candara" panose="020E0502030303020204" pitchFamily="34" charset="0"/>
              </a:rPr>
              <a:t>Children will learn to:</a:t>
            </a:r>
          </a:p>
          <a:p>
            <a:pPr lvl="1"/>
            <a:r>
              <a:rPr lang="en-GB" dirty="0">
                <a:latin typeface="Candara" panose="020E0502030303020204" pitchFamily="34" charset="0"/>
              </a:rPr>
              <a:t>Write at length with increasing stamina</a:t>
            </a:r>
          </a:p>
          <a:p>
            <a:pPr lvl="1"/>
            <a:r>
              <a:rPr lang="en-GB" dirty="0">
                <a:latin typeface="Candara" panose="020E0502030303020204" pitchFamily="34" charset="0"/>
              </a:rPr>
              <a:t>Write in various styles</a:t>
            </a:r>
          </a:p>
          <a:p>
            <a:pPr lvl="1"/>
            <a:r>
              <a:rPr lang="en-GB" dirty="0">
                <a:latin typeface="Candara" panose="020E0502030303020204" pitchFamily="34" charset="0"/>
              </a:rPr>
              <a:t>Explore and utilise different texts that will lead the writing</a:t>
            </a:r>
          </a:p>
          <a:p>
            <a:pPr lvl="1"/>
            <a:r>
              <a:rPr lang="en-GB" dirty="0">
                <a:latin typeface="Candara" panose="020E0502030303020204" pitchFamily="34" charset="0"/>
              </a:rPr>
              <a:t>Develop writing ideas through discussions and role play</a:t>
            </a:r>
          </a:p>
          <a:p>
            <a:pPr lvl="1"/>
            <a:r>
              <a:rPr lang="en-GB" dirty="0">
                <a:latin typeface="Candara" panose="020E0502030303020204" pitchFamily="34" charset="0"/>
              </a:rPr>
              <a:t>Develop impact of vocabulary choice through word activities and books</a:t>
            </a:r>
          </a:p>
          <a:p>
            <a:pPr lvl="1"/>
            <a:r>
              <a:rPr lang="en-GB" dirty="0">
                <a:latin typeface="Candara" panose="020E0502030303020204" pitchFamily="34" charset="0"/>
              </a:rPr>
              <a:t>Develop their handwriting into a fluent cursive style</a:t>
            </a:r>
          </a:p>
          <a:p>
            <a:pPr lvl="1"/>
            <a:r>
              <a:rPr lang="en-GB" dirty="0">
                <a:latin typeface="Candara" panose="020E0502030303020204" pitchFamily="34" charset="0"/>
              </a:rPr>
              <a:t>Develop their sentence structure within Literacy lessons and SPAG sessions</a:t>
            </a:r>
          </a:p>
          <a:p>
            <a:pPr lvl="1"/>
            <a:r>
              <a:rPr lang="en-GB" dirty="0">
                <a:latin typeface="Candara" panose="020E0502030303020204" pitchFamily="34" charset="0"/>
              </a:rPr>
              <a:t>Learn to edit their own writing</a:t>
            </a:r>
          </a:p>
          <a:p>
            <a:pPr lvl="2"/>
            <a:r>
              <a:rPr lang="en-GB" dirty="0">
                <a:latin typeface="Candara" panose="020E0502030303020204" pitchFamily="34" charset="0"/>
              </a:rPr>
              <a:t>Spellings and punctuation</a:t>
            </a:r>
          </a:p>
          <a:p>
            <a:pPr lvl="2"/>
            <a:r>
              <a:rPr lang="en-GB" dirty="0">
                <a:latin typeface="Candara" panose="020E0502030303020204" pitchFamily="34" charset="0"/>
              </a:rPr>
              <a:t>Sentence structure and impact on writing</a:t>
            </a:r>
          </a:p>
          <a:p>
            <a:pPr lvl="2"/>
            <a:r>
              <a:rPr lang="en-GB" dirty="0">
                <a:latin typeface="Candara" panose="020E0502030303020204" pitchFamily="34" charset="0"/>
              </a:rPr>
              <a:t>Paragraphs</a:t>
            </a:r>
          </a:p>
          <a:p>
            <a:pPr lvl="2"/>
            <a:r>
              <a:rPr lang="en-GB" dirty="0">
                <a:latin typeface="Candara" panose="020E0502030303020204" pitchFamily="34" charset="0"/>
              </a:rPr>
              <a:t>Vocabulary</a:t>
            </a:r>
          </a:p>
          <a:p>
            <a:pPr lvl="1"/>
            <a:endParaRPr lang="en-GB" dirty="0">
              <a:latin typeface="Candara" panose="020E0502030303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288</TotalTime>
  <Words>1306</Words>
  <Application>Microsoft Office PowerPoint</Application>
  <PresentationFormat>On-screen Show (4:3)</PresentationFormat>
  <Paragraphs>172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Facet</vt:lpstr>
      <vt:lpstr>PowerPoint Presentation</vt:lpstr>
      <vt:lpstr>Being ready for the school day</vt:lpstr>
      <vt:lpstr>Uniform</vt:lpstr>
      <vt:lpstr>PE kit</vt:lpstr>
      <vt:lpstr>PowerPoint Presentation</vt:lpstr>
      <vt:lpstr>Meet and Greet</vt:lpstr>
      <vt:lpstr>Punctuality and attendance</vt:lpstr>
      <vt:lpstr>Curriculum</vt:lpstr>
      <vt:lpstr>Literacy</vt:lpstr>
      <vt:lpstr>Spelling</vt:lpstr>
      <vt:lpstr>Reading</vt:lpstr>
      <vt:lpstr>Maths</vt:lpstr>
      <vt:lpstr>Progress</vt:lpstr>
      <vt:lpstr>Homework</vt:lpstr>
      <vt:lpstr>Playtime and Lunchtime</vt:lpstr>
      <vt:lpstr>Well being </vt:lpstr>
      <vt:lpstr>Well-being lunches</vt:lpstr>
      <vt:lpstr>Home time arrangements</vt:lpstr>
      <vt:lpstr>Parent partnership</vt:lpstr>
      <vt:lpstr>Any concerns…</vt:lpstr>
      <vt:lpstr>   Thank you!   Any questions?</vt:lpstr>
    </vt:vector>
  </TitlesOfParts>
  <Company>Brine Leas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Wecome to Y X Pastoral meeting</dc:title>
  <dc:creator>Mr C Cador</dc:creator>
  <cp:lastModifiedBy>sch8752225</cp:lastModifiedBy>
  <cp:revision>27</cp:revision>
  <dcterms:created xsi:type="dcterms:W3CDTF">2016-09-15T05:26:49Z</dcterms:created>
  <dcterms:modified xsi:type="dcterms:W3CDTF">2017-09-07T20:20:55Z</dcterms:modified>
</cp:coreProperties>
</file>